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3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4.xml" ContentType="application/vnd.openxmlformats-officedocument.presentationml.notesSl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5.xml" ContentType="application/vnd.openxmlformats-officedocument.presentationml.notesSlid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6.xml" ContentType="application/vnd.openxmlformats-officedocument.presentationml.notesSlide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notesSlides/notesSlide7.xml" ContentType="application/vnd.openxmlformats-officedocument.presentationml.notesSlide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notesSlides/notesSlide11.xml" ContentType="application/vnd.openxmlformats-officedocument.presentationml.notesSlide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notesSlides/notesSlide12.xml" ContentType="application/vnd.openxmlformats-officedocument.presentationml.notesSlide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notesSlides/notesSlide13.xml" ContentType="application/vnd.openxmlformats-officedocument.presentationml.notesSlide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notesSlides/notesSlide14.xml" ContentType="application/vnd.openxmlformats-officedocument.presentationml.notesSlide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notesSlides/notesSlide15.xml" ContentType="application/vnd.openxmlformats-officedocument.presentationml.notesSlide+xml"/>
  <Override PartName="/ppt/tags/tag39.xml" ContentType="application/vnd.openxmlformats-officedocument.presentationml.tags+xml"/>
  <Override PartName="/ppt/notesSlides/notesSlide16.xml" ContentType="application/vnd.openxmlformats-officedocument.presentationml.notesSlide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notesSlides/notesSlide17.xml" ContentType="application/vnd.openxmlformats-officedocument.presentationml.notesSlide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notesSlides/notesSlide18.xml" ContentType="application/vnd.openxmlformats-officedocument.presentationml.notesSlide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notesSlides/notesSlide19.xml" ContentType="application/vnd.openxmlformats-officedocument.presentationml.notesSlide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notesSlides/notesSlide20.xml" ContentType="application/vnd.openxmlformats-officedocument.presentationml.notesSlide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notesSlides/notesSlide21.xml" ContentType="application/vnd.openxmlformats-officedocument.presentationml.notesSlide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4"/>
  </p:notesMasterIdLst>
  <p:sldIdLst>
    <p:sldId id="1734" r:id="rId2"/>
    <p:sldId id="815" r:id="rId3"/>
    <p:sldId id="1782" r:id="rId4"/>
    <p:sldId id="1787" r:id="rId5"/>
    <p:sldId id="1784" r:id="rId6"/>
    <p:sldId id="1781" r:id="rId7"/>
    <p:sldId id="1777" r:id="rId8"/>
    <p:sldId id="1778" r:id="rId9"/>
    <p:sldId id="1779" r:id="rId10"/>
    <p:sldId id="1780" r:id="rId11"/>
    <p:sldId id="1783" r:id="rId12"/>
    <p:sldId id="1764" r:id="rId13"/>
    <p:sldId id="1765" r:id="rId14"/>
    <p:sldId id="1768" r:id="rId15"/>
    <p:sldId id="1756" r:id="rId16"/>
    <p:sldId id="1749" r:id="rId17"/>
    <p:sldId id="1769" r:id="rId18"/>
    <p:sldId id="1759" r:id="rId19"/>
    <p:sldId id="1785" r:id="rId20"/>
    <p:sldId id="1786" r:id="rId21"/>
    <p:sldId id="1788" r:id="rId22"/>
    <p:sldId id="291" r:id="rId23"/>
  </p:sldIdLst>
  <p:sldSz cx="12192000" cy="6858000"/>
  <p:notesSz cx="6858000" cy="9144000"/>
  <p:custDataLst>
    <p:tags r:id="rId2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熊伟明" initials="熊伟明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44159"/>
    <a:srgbClr val="4472C4"/>
    <a:srgbClr val="7E91B4"/>
    <a:srgbClr val="7CAFDE"/>
    <a:srgbClr val="A9CBE9"/>
    <a:srgbClr val="91BCE3"/>
    <a:srgbClr val="ACD292"/>
    <a:srgbClr val="8C9A79"/>
    <a:srgbClr val="F2F2F2"/>
    <a:srgbClr val="5F86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241" autoAdjust="0"/>
    <p:restoredTop sz="94257" autoAdjust="0"/>
  </p:normalViewPr>
  <p:slideViewPr>
    <p:cSldViewPr snapToGrid="0">
      <p:cViewPr varScale="1">
        <p:scale>
          <a:sx n="96" d="100"/>
          <a:sy n="96" d="100"/>
        </p:scale>
        <p:origin x="234" y="3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387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CB2733-38A0-40D5-A1CA-E12AB6EBEAB8}" type="datetimeFigureOut">
              <a:rPr lang="zh-CN" altLang="en-US" smtClean="0"/>
              <a:t>2024/4/19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8B6FCE-D64C-4496-96F5-8F90D05FE04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23F4CB62-83E9-47F2-8B0D-B9154BF4F1C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12B5F9-4FE7-4431-9582-311E3B80F489}" type="slidenum">
              <a:rPr lang="en-US" altLang="zh-CN" smtClean="0"/>
              <a:t>10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338056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5BFD3A-1A02-4F22-BCA4-1CC82750AC7B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60733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effectLst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5BFD3A-1A02-4F22-BCA4-1CC82750AC7B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effectLst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8B6FCE-D64C-4496-96F5-8F90D05FE046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effectLst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8B6FCE-D64C-4496-96F5-8F90D05FE046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effectLst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8B6FCE-D64C-4496-96F5-8F90D05FE046}" type="slidenum">
              <a:rPr lang="zh-CN" altLang="en-US" smtClean="0"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8B6FCE-D64C-4496-96F5-8F90D05FE046}" type="slidenum">
              <a:rPr lang="zh-CN" altLang="en-US" smtClean="0"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effectLst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8B6FCE-D64C-4496-96F5-8F90D05FE046}" type="slidenum">
              <a:rPr lang="zh-CN" altLang="en-US" smtClean="0"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effectLst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8B6FCE-D64C-4496-96F5-8F90D05FE046}" type="slidenum">
              <a:rPr lang="zh-CN" altLang="en-US" smtClean="0"/>
              <a:t>18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5BFD3A-1A02-4F22-BCA4-1CC82750AC7B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5184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5BFD3A-1A02-4F22-BCA4-1CC82750AC7B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5BFD3A-1A02-4F22-BCA4-1CC82750AC7B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595727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5BFD3A-1A02-4F22-BCA4-1CC82750AC7B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86867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effectLst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  <a:t>22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5BFD3A-1A02-4F22-BCA4-1CC82750AC7B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2605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effectLst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5BFD3A-1A02-4F22-BCA4-1CC82750AC7B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1776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5BFD3A-1A02-4F22-BCA4-1CC82750AC7B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95888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12B5F9-4FE7-4431-9582-311E3B80F489}" type="slidenum">
              <a:rPr lang="en-US" altLang="zh-CN" smtClean="0"/>
              <a:t>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894321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12B5F9-4FE7-4431-9582-311E3B80F489}" type="slidenum">
              <a:rPr lang="en-US" altLang="zh-CN" smtClean="0"/>
              <a:t>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34718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12B5F9-4FE7-4431-9582-311E3B80F489}" type="slidenum">
              <a:rPr lang="en-US" altLang="zh-CN" smtClean="0"/>
              <a:t>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594874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12B5F9-4FE7-4431-9582-311E3B80F489}" type="slidenum">
              <a:rPr lang="en-US" altLang="zh-CN" smtClean="0"/>
              <a:t>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159111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6F2A5-96E9-4C33-8D7A-74F26E1A322F}" type="datetimeFigureOut">
              <a:rPr lang="zh-CN" altLang="en-US" smtClean="0"/>
              <a:t>2024/4/19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6D0DC-5967-487F-8BDC-ACD9A5BE120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6F2A5-96E9-4C33-8D7A-74F26E1A322F}" type="datetimeFigureOut">
              <a:rPr lang="zh-CN" altLang="en-US" smtClean="0"/>
              <a:t>2024/4/19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6D0DC-5967-487F-8BDC-ACD9A5BE120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6F2A5-96E9-4C33-8D7A-74F26E1A322F}" type="datetimeFigureOut">
              <a:rPr lang="zh-CN" altLang="en-US" smtClean="0"/>
              <a:t>2024/4/19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6D0DC-5967-487F-8BDC-ACD9A5BE120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6F2A5-96E9-4C33-8D7A-74F26E1A322F}" type="datetimeFigureOut">
              <a:rPr lang="zh-CN" altLang="en-US" smtClean="0"/>
              <a:t>2024/4/19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6D0DC-5967-487F-8BDC-ACD9A5BE120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6F2A5-96E9-4C33-8D7A-74F26E1A322F}" type="datetimeFigureOut">
              <a:rPr lang="zh-CN" altLang="en-US" smtClean="0"/>
              <a:t>2024/4/19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6D0DC-5967-487F-8BDC-ACD9A5BE120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6F2A5-96E9-4C33-8D7A-74F26E1A322F}" type="datetimeFigureOut">
              <a:rPr lang="zh-CN" altLang="en-US" smtClean="0"/>
              <a:t>2024/4/19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6D0DC-5967-487F-8BDC-ACD9A5BE120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6F2A5-96E9-4C33-8D7A-74F26E1A322F}" type="datetimeFigureOut">
              <a:rPr lang="zh-CN" altLang="en-US" smtClean="0"/>
              <a:t>2024/4/19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6D0DC-5967-487F-8BDC-ACD9A5BE120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6F2A5-96E9-4C33-8D7A-74F26E1A322F}" type="datetimeFigureOut">
              <a:rPr lang="zh-CN" altLang="en-US" smtClean="0"/>
              <a:t>2024/4/19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6D0DC-5967-487F-8BDC-ACD9A5BE120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6F2A5-96E9-4C33-8D7A-74F26E1A322F}" type="datetimeFigureOut">
              <a:rPr lang="zh-CN" altLang="en-US" smtClean="0"/>
              <a:t>2024/4/19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6D0DC-5967-487F-8BDC-ACD9A5BE120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6F2A5-96E9-4C33-8D7A-74F26E1A322F}" type="datetimeFigureOut">
              <a:rPr lang="zh-CN" altLang="en-US" smtClean="0"/>
              <a:t>2024/4/19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6D0DC-5967-487F-8BDC-ACD9A5BE120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6F2A5-96E9-4C33-8D7A-74F26E1A322F}" type="datetimeFigureOut">
              <a:rPr lang="zh-CN" altLang="en-US" smtClean="0"/>
              <a:t>2024/4/19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6D0DC-5967-487F-8BDC-ACD9A5BE120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16F2A5-96E9-4C33-8D7A-74F26E1A322F}" type="datetimeFigureOut">
              <a:rPr lang="zh-CN" altLang="en-US" smtClean="0"/>
              <a:t>2024/4/19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16D0DC-5967-487F-8BDC-ACD9A5BE120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21.xml"/><Relationship Id="rId1" Type="http://schemas.openxmlformats.org/officeDocument/2006/relationships/tags" Target="../tags/tag20.xml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tags" Target="../tags/tag24.xml"/><Relationship Id="rId7" Type="http://schemas.openxmlformats.org/officeDocument/2006/relationships/notesSlide" Target="../notesSlides/notesSlide12.xml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26.xml"/><Relationship Id="rId4" Type="http://schemas.openxmlformats.org/officeDocument/2006/relationships/tags" Target="../tags/tag2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tags" Target="../tags/tag29.xml"/><Relationship Id="rId7" Type="http://schemas.openxmlformats.org/officeDocument/2006/relationships/notesSlide" Target="../notesSlides/notesSlide13.xml"/><Relationship Id="rId2" Type="http://schemas.openxmlformats.org/officeDocument/2006/relationships/tags" Target="../tags/tag28.xml"/><Relationship Id="rId1" Type="http://schemas.openxmlformats.org/officeDocument/2006/relationships/tags" Target="../tags/tag27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31.xml"/><Relationship Id="rId4" Type="http://schemas.openxmlformats.org/officeDocument/2006/relationships/tags" Target="../tags/tag3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tags" Target="../tags/tag34.xml"/><Relationship Id="rId2" Type="http://schemas.openxmlformats.org/officeDocument/2006/relationships/tags" Target="../tags/tag33.xml"/><Relationship Id="rId1" Type="http://schemas.openxmlformats.org/officeDocument/2006/relationships/tags" Target="../tags/tag32.xml"/><Relationship Id="rId6" Type="http://schemas.openxmlformats.org/officeDocument/2006/relationships/image" Target="../media/image18.GIF"/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tags" Target="../tags/tag37.xml"/><Relationship Id="rId7" Type="http://schemas.openxmlformats.org/officeDocument/2006/relationships/image" Target="../media/image19.png"/><Relationship Id="rId2" Type="http://schemas.openxmlformats.org/officeDocument/2006/relationships/tags" Target="../tags/tag36.xml"/><Relationship Id="rId1" Type="http://schemas.openxmlformats.org/officeDocument/2006/relationships/tags" Target="../tags/tag35.xml"/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38.xml"/><Relationship Id="rId9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tags" Target="../tags/tag42.xml"/><Relationship Id="rId2" Type="http://schemas.openxmlformats.org/officeDocument/2006/relationships/tags" Target="../tags/tag41.xml"/><Relationship Id="rId1" Type="http://schemas.openxmlformats.org/officeDocument/2006/relationships/tags" Target="../tags/tag40.xml"/><Relationship Id="rId6" Type="http://schemas.openxmlformats.org/officeDocument/2006/relationships/image" Target="../media/image22.png"/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3" Type="http://schemas.openxmlformats.org/officeDocument/2006/relationships/tags" Target="../tags/tag45.xml"/><Relationship Id="rId7" Type="http://schemas.openxmlformats.org/officeDocument/2006/relationships/image" Target="../media/image24.jpeg"/><Relationship Id="rId2" Type="http://schemas.openxmlformats.org/officeDocument/2006/relationships/tags" Target="../tags/tag44.xml"/><Relationship Id="rId1" Type="http://schemas.openxmlformats.org/officeDocument/2006/relationships/tags" Target="../tags/tag43.xml"/><Relationship Id="rId6" Type="http://schemas.openxmlformats.org/officeDocument/2006/relationships/image" Target="../media/image23.jpeg"/><Relationship Id="rId5" Type="http://schemas.openxmlformats.org/officeDocument/2006/relationships/notesSlide" Target="../notesSlides/notesSlide18.xml"/><Relationship Id="rId10" Type="http://schemas.openxmlformats.org/officeDocument/2006/relationships/image" Target="../media/image27.jpeg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26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47.xml"/><Relationship Id="rId1" Type="http://schemas.openxmlformats.org/officeDocument/2006/relationships/tags" Target="../tags/tag46.xml"/><Relationship Id="rId4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49.xml"/><Relationship Id="rId1" Type="http://schemas.openxmlformats.org/officeDocument/2006/relationships/tags" Target="../tags/tag48.xml"/><Relationship Id="rId4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g"/><Relationship Id="rId3" Type="http://schemas.openxmlformats.org/officeDocument/2006/relationships/tags" Target="../tags/tag52.xml"/><Relationship Id="rId7" Type="http://schemas.openxmlformats.org/officeDocument/2006/relationships/image" Target="../media/image28.png"/><Relationship Id="rId2" Type="http://schemas.openxmlformats.org/officeDocument/2006/relationships/tags" Target="../tags/tag51.xml"/><Relationship Id="rId1" Type="http://schemas.openxmlformats.org/officeDocument/2006/relationships/tags" Target="../tags/tag50.xml"/><Relationship Id="rId6" Type="http://schemas.openxmlformats.org/officeDocument/2006/relationships/notesSlide" Target="../notesSlides/notesSlide21.xml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53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2.png"/><Relationship Id="rId2" Type="http://schemas.openxmlformats.org/officeDocument/2006/relationships/tags" Target="../tags/tag55.xml"/><Relationship Id="rId1" Type="http://schemas.openxmlformats.org/officeDocument/2006/relationships/tags" Target="../tags/tag54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notesSlide" Target="../notesSlides/notesSlide22.xml"/><Relationship Id="rId9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tags" Target="../tags/tag8.xml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tags" Target="../tags/tag13.xml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image" Target="../media/image5.png"/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tags" Target="../tags/tag16.xml"/><Relationship Id="rId7" Type="http://schemas.openxmlformats.org/officeDocument/2006/relationships/image" Target="../media/image7.png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6" Type="http://schemas.openxmlformats.org/officeDocument/2006/relationships/image" Target="../media/image6.png"/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tags" Target="../tags/tag19.xml"/><Relationship Id="rId7" Type="http://schemas.openxmlformats.org/officeDocument/2006/relationships/image" Target="../media/image10.png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image" Target="../media/image9.png"/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 descr="图片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5" y="0"/>
            <a:ext cx="12190095" cy="6858635"/>
          </a:xfrm>
          <a:prstGeom prst="rect">
            <a:avLst/>
          </a:prstGeom>
        </p:spPr>
      </p:pic>
      <p:sp>
        <p:nvSpPr>
          <p:cNvPr id="17" name="矩形 20"/>
          <p:cNvSpPr/>
          <p:nvPr/>
        </p:nvSpPr>
        <p:spPr>
          <a:xfrm>
            <a:off x="0" y="2216828"/>
            <a:ext cx="12178395" cy="2424343"/>
          </a:xfrm>
          <a:prstGeom prst="rect">
            <a:avLst/>
          </a:prstGeom>
          <a:solidFill>
            <a:schemeClr val="bg1">
              <a:lumMod val="85000"/>
              <a:alpha val="45000"/>
            </a:schemeClr>
          </a:solidFill>
          <a:ln w="9525">
            <a:noFill/>
          </a:ln>
        </p:spPr>
        <p:txBody>
          <a:bodyPr anchor="ctr"/>
          <a:lstStyle/>
          <a:p>
            <a:pPr algn="ctr">
              <a:lnSpc>
                <a:spcPct val="130000"/>
              </a:lnSpc>
            </a:pPr>
            <a:r>
              <a:rPr lang="en-US" altLang="zh-CN" b="1">
                <a:solidFill>
                  <a:schemeClr val="bg1">
                    <a:lumMod val="95000"/>
                  </a:schemeClr>
                </a:solidFill>
                <a:latin typeface="等线" panose="02010600030101010101" pitchFamily="2" charset="-122"/>
                <a:cs typeface="Arial" panose="020B0604020202020204" pitchFamily="34" charset="0"/>
              </a:rPr>
              <a:t>			</a:t>
            </a:r>
            <a:endParaRPr lang="zh-CN" altLang="en-US" b="1" dirty="0">
              <a:solidFill>
                <a:srgbClr val="FFFFFF"/>
              </a:solidFill>
              <a:latin typeface="Calibri" panose="020F0502020204030204" charset="0"/>
            </a:endParaRPr>
          </a:p>
        </p:txBody>
      </p:sp>
      <p:sp>
        <p:nvSpPr>
          <p:cNvPr id="3" name="标题 1"/>
          <p:cNvSpPr>
            <a:spLocks noGrp="1"/>
          </p:cNvSpPr>
          <p:nvPr/>
        </p:nvSpPr>
        <p:spPr>
          <a:xfrm>
            <a:off x="1468915" y="2179638"/>
            <a:ext cx="9253855" cy="447484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>
                <a:solidFill>
                  <a:schemeClr val="bg1"/>
                </a:solidFill>
                <a:latin typeface="+mj-ea"/>
                <a:ea typeface="+mj-ea"/>
                <a:cs typeface="+mj-cs"/>
              </a:defRPr>
            </a:lvl1pPr>
          </a:lstStyle>
          <a:p>
            <a:pPr algn="ctr"/>
            <a:endParaRPr lang="en-US" altLang="zh-CN" sz="41300" dirty="0">
              <a:ln>
                <a:solidFill>
                  <a:srgbClr val="FFFFFF"/>
                </a:solidFill>
              </a:ln>
              <a:solidFill>
                <a:schemeClr val="bg1">
                  <a:alpha val="4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1" name="标题 1"/>
          <p:cNvSpPr>
            <a:spLocks noGrp="1"/>
          </p:cNvSpPr>
          <p:nvPr/>
        </p:nvSpPr>
        <p:spPr>
          <a:xfrm>
            <a:off x="3140870" y="2915603"/>
            <a:ext cx="6466205" cy="128587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>
                <a:solidFill>
                  <a:schemeClr val="bg1"/>
                </a:solidFill>
                <a:latin typeface="+mj-ea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endParaRPr lang="zh-CN" altLang="en-US" sz="6000" dirty="0">
              <a:ln>
                <a:solidFill>
                  <a:srgbClr val="FFFFFF"/>
                </a:solidFill>
              </a:ln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2346807" y="2324348"/>
            <a:ext cx="7498080" cy="119888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7200" b="0" cap="none" spc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思源黑体 CN Regular"/>
                <a:ea typeface="华文行楷" panose="02010800040101010101" pitchFamily="2" charset="-122"/>
                <a:cs typeface="+mn-ea"/>
              </a:rPr>
              <a:t>程序设计期末答辩</a:t>
            </a:r>
            <a:endParaRPr lang="zh-CN" altLang="en-US" sz="7200" b="0" cap="none" spc="0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思源黑体 CN Regular"/>
              <a:ea typeface="华文行楷" panose="02010800040101010101" pitchFamily="2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4183885" y="520413"/>
            <a:ext cx="4380174" cy="1386523"/>
            <a:chOff x="4345127" y="367363"/>
            <a:chExt cx="4380174" cy="1386523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001" t="5915" r="7785" b="8468"/>
            <a:stretch>
              <a:fillRect/>
            </a:stretch>
          </p:blipFill>
          <p:spPr>
            <a:xfrm>
              <a:off x="4345127" y="367363"/>
              <a:ext cx="1381760" cy="1386523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17430" y="734311"/>
              <a:ext cx="2807871" cy="779249"/>
            </a:xfrm>
            <a:prstGeom prst="rect">
              <a:avLst/>
            </a:prstGeom>
          </p:spPr>
        </p:pic>
      </p:grpSp>
      <p:sp>
        <p:nvSpPr>
          <p:cNvPr id="19" name="矩形 18"/>
          <p:cNvSpPr/>
          <p:nvPr/>
        </p:nvSpPr>
        <p:spPr>
          <a:xfrm>
            <a:off x="3170211" y="3669217"/>
            <a:ext cx="585128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4000" b="1" cap="none" spc="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  <a:cs typeface="+mn-ea"/>
              </a:rPr>
              <a:t>从“推箱子”到</a:t>
            </a:r>
            <a:r>
              <a:rPr lang="en-US" altLang="zh-CN" sz="4000" b="1" cap="none" spc="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  <a:cs typeface="+mn-ea"/>
              </a:rPr>
              <a:t>SWU_2048</a:t>
            </a:r>
            <a:endParaRPr lang="zh-CN" altLang="en-US" sz="4000" b="1" cap="none" spc="0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楷体" panose="02010609060101010101" pitchFamily="49" charset="-122"/>
              <a:ea typeface="楷体" panose="02010609060101010101" pitchFamily="49" charset="-122"/>
              <a:cs typeface="+mn-ea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284710" y="5450829"/>
            <a:ext cx="11408888" cy="454079"/>
            <a:chOff x="-66272" y="5450829"/>
            <a:chExt cx="11408888" cy="454079"/>
          </a:xfrm>
        </p:grpSpPr>
        <p:sp>
          <p:nvSpPr>
            <p:cNvPr id="29" name="矩形 20"/>
            <p:cNvSpPr/>
            <p:nvPr/>
          </p:nvSpPr>
          <p:spPr>
            <a:xfrm>
              <a:off x="-66272" y="5450829"/>
              <a:ext cx="2377865" cy="454077"/>
            </a:xfrm>
            <a:prstGeom prst="rect">
              <a:avLst/>
            </a:prstGeom>
            <a:solidFill>
              <a:schemeClr val="bg1">
                <a:lumMod val="50000"/>
                <a:alpha val="45000"/>
              </a:schemeClr>
            </a:solidFill>
            <a:ln w="9525">
              <a:noFill/>
            </a:ln>
          </p:spPr>
          <p:txBody>
            <a:bodyPr anchor="ctr"/>
            <a:lstStyle/>
            <a:p>
              <a:pPr algn="ctr">
                <a:lnSpc>
                  <a:spcPct val="130000"/>
                </a:lnSpc>
              </a:pPr>
              <a:r>
                <a:rPr lang="zh-CN" altLang="en-US" b="1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院系：人工智能学院</a:t>
              </a:r>
              <a:endParaRPr lang="zh-CN" altLang="en-US" dirty="0">
                <a:solidFill>
                  <a:srgbClr val="FFFFFF"/>
                </a:solidFill>
                <a:latin typeface="Calibri" panose="020F0502020204030204" charset="0"/>
              </a:endParaRPr>
            </a:p>
          </p:txBody>
        </p:sp>
        <p:sp>
          <p:nvSpPr>
            <p:cNvPr id="23" name="矩形 20"/>
            <p:cNvSpPr/>
            <p:nvPr/>
          </p:nvSpPr>
          <p:spPr>
            <a:xfrm>
              <a:off x="2356399" y="5450831"/>
              <a:ext cx="3235165" cy="454077"/>
            </a:xfrm>
            <a:prstGeom prst="rect">
              <a:avLst/>
            </a:prstGeom>
            <a:solidFill>
              <a:schemeClr val="bg1">
                <a:lumMod val="50000"/>
                <a:alpha val="45000"/>
              </a:schemeClr>
            </a:solidFill>
            <a:ln w="9525">
              <a:noFill/>
            </a:ln>
          </p:spPr>
          <p:txBody>
            <a:bodyPr anchor="ctr"/>
            <a:lstStyle/>
            <a:p>
              <a:pPr algn="ctr">
                <a:lnSpc>
                  <a:spcPct val="130000"/>
                </a:lnSpc>
              </a:pPr>
              <a:r>
                <a:rPr lang="zh-CN" altLang="en-US" b="1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专业：智能科学与技术</a:t>
              </a:r>
              <a:endParaRPr lang="zh-CN" altLang="en-US" dirty="0">
                <a:solidFill>
                  <a:srgbClr val="FFFFFF"/>
                </a:solidFill>
                <a:latin typeface="Calibri" panose="020F0502020204030204" charset="0"/>
              </a:endParaRPr>
            </a:p>
          </p:txBody>
        </p:sp>
        <p:sp>
          <p:nvSpPr>
            <p:cNvPr id="24" name="矩形 20"/>
            <p:cNvSpPr/>
            <p:nvPr/>
          </p:nvSpPr>
          <p:spPr>
            <a:xfrm>
              <a:off x="5636663" y="5450831"/>
              <a:ext cx="3521710" cy="454025"/>
            </a:xfrm>
            <a:prstGeom prst="rect">
              <a:avLst/>
            </a:prstGeom>
            <a:solidFill>
              <a:schemeClr val="bg1">
                <a:lumMod val="50000"/>
                <a:alpha val="45000"/>
              </a:schemeClr>
            </a:solidFill>
            <a:ln w="9525">
              <a:noFill/>
            </a:ln>
          </p:spPr>
          <p:txBody>
            <a:bodyPr anchor="ctr"/>
            <a:lstStyle/>
            <a:p>
              <a:pPr algn="ctr">
                <a:lnSpc>
                  <a:spcPct val="130000"/>
                </a:lnSpc>
              </a:pPr>
              <a:r>
                <a:rPr lang="zh-CN" altLang="en-US" b="1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答辩人：王涪迪</a:t>
              </a:r>
              <a:r>
                <a:rPr lang="en-US" altLang="zh-CN" b="1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zh-CN" altLang="en-US" b="1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雷迪昊</a:t>
              </a:r>
              <a:r>
                <a:rPr lang="en-US" altLang="zh-CN" b="1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zh-CN" altLang="en-US" b="1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亢汶浩</a:t>
              </a:r>
              <a:endParaRPr lang="zh-CN" altLang="en-US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" name="矩形 20"/>
            <p:cNvSpPr/>
            <p:nvPr/>
          </p:nvSpPr>
          <p:spPr>
            <a:xfrm>
              <a:off x="9203411" y="5450830"/>
              <a:ext cx="2139205" cy="454077"/>
            </a:xfrm>
            <a:prstGeom prst="rect">
              <a:avLst/>
            </a:prstGeom>
            <a:solidFill>
              <a:schemeClr val="bg1">
                <a:lumMod val="50000"/>
                <a:alpha val="45000"/>
              </a:schemeClr>
            </a:solidFill>
            <a:ln w="9525">
              <a:noFill/>
            </a:ln>
          </p:spPr>
          <p:txBody>
            <a:bodyPr anchor="ctr"/>
            <a:lstStyle/>
            <a:p>
              <a:pPr algn="ctr">
                <a:lnSpc>
                  <a:spcPct val="130000"/>
                </a:lnSpc>
              </a:pPr>
              <a:r>
                <a:rPr lang="zh-CN" altLang="en-US" b="1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指导老师：周跃</a:t>
              </a:r>
              <a:endParaRPr lang="zh-CN" altLang="en-US" dirty="0">
                <a:solidFill>
                  <a:srgbClr val="FFFFFF"/>
                </a:solidFill>
                <a:latin typeface="Calibri" panose="020F050202020403020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850"/>
    </mc:Choice>
    <mc:Fallback xmlns="">
      <p:transition spd="slow" advTm="2085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A884A6C1-3A30-4D98-B7E6-04CC0469910A}" type="datetime1">
              <a:rPr lang="zh-CN" altLang="en-US" smtClean="0"/>
              <a:t>2024/4/19</a:t>
            </a:fld>
            <a:endParaRPr lang="en-US" altLang="zh-CN" dirty="0"/>
          </a:p>
        </p:txBody>
      </p:sp>
      <p:sp>
        <p:nvSpPr>
          <p:cNvPr id="7171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9434622" y="6307733"/>
            <a:ext cx="933450" cy="457200"/>
          </a:xfrm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9pPr>
          </a:lstStyle>
          <a:p>
            <a:fld id="{6366F5DF-BDE2-46A8-A41C-DF9669B66873}" type="slidenum">
              <a:rPr lang="en-US" altLang="zh-CN" smtClean="0">
                <a:latin typeface="Arial" panose="020B0604020202020204" pitchFamily="34" charset="0"/>
              </a:rPr>
              <a:t>10</a:t>
            </a:fld>
            <a:endParaRPr lang="en-US" altLang="zh-CN">
              <a:latin typeface="Arial" panose="020B0604020202020204" pitchFamily="34" charset="0"/>
            </a:endParaRPr>
          </a:p>
        </p:txBody>
      </p:sp>
      <p:sp>
        <p:nvSpPr>
          <p:cNvPr id="26" name="标题 1"/>
          <p:cNvSpPr txBox="1">
            <a:spLocks noChangeArrowheads="1"/>
          </p:cNvSpPr>
          <p:nvPr/>
        </p:nvSpPr>
        <p:spPr bwMode="auto">
          <a:xfrm>
            <a:off x="1524000" y="476672"/>
            <a:ext cx="9144000" cy="5264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400" b="1" kern="0" dirty="0">
                <a:cs typeface="Times New Roman" panose="02020603050405020304" charset="0"/>
              </a:rPr>
              <a:t>个人界面</a:t>
            </a:r>
            <a:endParaRPr lang="zh-CN" altLang="en-US" sz="2400" b="1" kern="0" dirty="0"/>
          </a:p>
        </p:txBody>
      </p:sp>
      <p:sp>
        <p:nvSpPr>
          <p:cNvPr id="3" name="矩形 2"/>
          <p:cNvSpPr/>
          <p:nvPr/>
        </p:nvSpPr>
        <p:spPr>
          <a:xfrm>
            <a:off x="1893707" y="1447616"/>
            <a:ext cx="8234741" cy="506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pc="75" dirty="0">
                <a:solidFill>
                  <a:srgbClr val="000000"/>
                </a:solidFill>
                <a:cs typeface="Times New Roman" panose="02020603050405020304" charset="0"/>
              </a:rPr>
              <a:t>       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9616" y="1344888"/>
            <a:ext cx="2547928" cy="4553744"/>
          </a:xfrm>
          <a:prstGeom prst="rect">
            <a:avLst/>
          </a:prstGeom>
          <a:effectLst>
            <a:glow rad="101600">
              <a:schemeClr val="accent6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6040" y="1343554"/>
            <a:ext cx="2560726" cy="4553744"/>
          </a:xfrm>
          <a:prstGeom prst="rect">
            <a:avLst/>
          </a:prstGeom>
          <a:effectLst>
            <a:glow rad="101600">
              <a:schemeClr val="accent6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781C2421-7AB1-1944-9BB1-321E0919E464}"/>
              </a:ext>
            </a:extLst>
          </p:cNvPr>
          <p:cNvGrpSpPr/>
          <p:nvPr/>
        </p:nvGrpSpPr>
        <p:grpSpPr>
          <a:xfrm>
            <a:off x="13605" y="6464935"/>
            <a:ext cx="12178395" cy="432867"/>
            <a:chOff x="13605" y="6464935"/>
            <a:chExt cx="12178395" cy="432867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DEEC5449-57E3-B42A-221F-B567EBD22C25}"/>
                </a:ext>
              </a:extLst>
            </p:cNvPr>
            <p:cNvSpPr/>
            <p:nvPr/>
          </p:nvSpPr>
          <p:spPr>
            <a:xfrm>
              <a:off x="13605" y="6555105"/>
              <a:ext cx="12178395" cy="302895"/>
            </a:xfrm>
            <a:prstGeom prst="rect">
              <a:avLst/>
            </a:prstGeom>
            <a:solidFill>
              <a:srgbClr val="344159"/>
            </a:solidFill>
            <a:ln>
              <a:solidFill>
                <a:srgbClr val="000000">
                  <a:alpha val="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8CA0EB37-A0F0-F0B8-6329-49CA0983D084}"/>
                </a:ext>
              </a:extLst>
            </p:cNvPr>
            <p:cNvSpPr/>
            <p:nvPr/>
          </p:nvSpPr>
          <p:spPr>
            <a:xfrm flipH="1">
              <a:off x="11553555" y="6528470"/>
              <a:ext cx="4708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14815857-AB29-4256-29FA-45351F031430}"/>
                </a:ext>
              </a:extLst>
            </p:cNvPr>
            <p:cNvSpPr txBox="1"/>
            <p:nvPr/>
          </p:nvSpPr>
          <p:spPr>
            <a:xfrm>
              <a:off x="1275946" y="6508097"/>
              <a:ext cx="12363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设计要求</a:t>
              </a: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FF0E1A33-E2E1-A910-80D9-D3FBCF8B5F66}"/>
                </a:ext>
              </a:extLst>
            </p:cNvPr>
            <p:cNvSpPr txBox="1"/>
            <p:nvPr/>
          </p:nvSpPr>
          <p:spPr>
            <a:xfrm>
              <a:off x="3929840" y="6508097"/>
              <a:ext cx="12363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后端架构</a:t>
              </a: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309EFAD7-8028-7C8B-C375-F717C33850BA}"/>
                </a:ext>
              </a:extLst>
            </p:cNvPr>
            <p:cNvSpPr txBox="1"/>
            <p:nvPr/>
          </p:nvSpPr>
          <p:spPr>
            <a:xfrm>
              <a:off x="6595359" y="6508097"/>
              <a:ext cx="12363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前端架构</a:t>
              </a:r>
            </a:p>
          </p:txBody>
        </p:sp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91B0A865-BF16-D3E3-9075-E4D8480F66E1}"/>
                </a:ext>
              </a:extLst>
            </p:cNvPr>
            <p:cNvGrpSpPr/>
            <p:nvPr/>
          </p:nvGrpSpPr>
          <p:grpSpPr>
            <a:xfrm>
              <a:off x="8751265" y="6464935"/>
              <a:ext cx="2419985" cy="393065"/>
              <a:chOff x="7338060" y="6482080"/>
              <a:chExt cx="2419985" cy="393065"/>
            </a:xfrm>
          </p:grpSpPr>
          <p:sp>
            <p:nvSpPr>
              <p:cNvPr id="13" name="任意多边形 17">
                <a:extLst>
                  <a:ext uri="{FF2B5EF4-FFF2-40B4-BE49-F238E27FC236}">
                    <a16:creationId xmlns:a16="http://schemas.microsoft.com/office/drawing/2014/main" id="{CFB37BC3-6AF6-5ABD-9754-804820174820}"/>
                  </a:ext>
                </a:extLst>
              </p:cNvPr>
              <p:cNvSpPr/>
              <p:nvPr/>
            </p:nvSpPr>
            <p:spPr>
              <a:xfrm>
                <a:off x="7338060" y="6482080"/>
                <a:ext cx="2419985" cy="393065"/>
              </a:xfrm>
              <a:custGeom>
                <a:avLst/>
                <a:gdLst>
                  <a:gd name="connsiteX0" fmla="*/ 0 w 2305316"/>
                  <a:gd name="connsiteY0" fmla="*/ 0 h 392806"/>
                  <a:gd name="connsiteX1" fmla="*/ 2305316 w 2305316"/>
                  <a:gd name="connsiteY1" fmla="*/ 0 h 392806"/>
                  <a:gd name="connsiteX2" fmla="*/ 2163649 w 2305316"/>
                  <a:gd name="connsiteY2" fmla="*/ 392806 h 392806"/>
                  <a:gd name="connsiteX3" fmla="*/ 0 w 2305316"/>
                  <a:gd name="connsiteY3" fmla="*/ 392806 h 3928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05316" h="392806">
                    <a:moveTo>
                      <a:pt x="0" y="0"/>
                    </a:moveTo>
                    <a:lnTo>
                      <a:pt x="2305316" y="0"/>
                    </a:lnTo>
                    <a:lnTo>
                      <a:pt x="2163649" y="392806"/>
                    </a:lnTo>
                    <a:lnTo>
                      <a:pt x="0" y="392806"/>
                    </a:lnTo>
                    <a:close/>
                  </a:path>
                </a:pathLst>
              </a:custGeom>
              <a:solidFill>
                <a:srgbClr val="5E76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815637F6-89EC-9E23-63C0-78C9796EFA33}"/>
                  </a:ext>
                </a:extLst>
              </p:cNvPr>
              <p:cNvSpPr txBox="1"/>
              <p:nvPr/>
            </p:nvSpPr>
            <p:spPr>
              <a:xfrm>
                <a:off x="7940838" y="6492060"/>
                <a:ext cx="121475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总结展望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792488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>
            <p:custDataLst>
              <p:tags r:id="rId1"/>
            </p:custDataLst>
          </p:nvPr>
        </p:nvSpPr>
        <p:spPr>
          <a:xfrm>
            <a:off x="644862" y="443505"/>
            <a:ext cx="1008910" cy="584775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zh-CN" altLang="en-US" sz="3200" b="1">
                <a:solidFill>
                  <a:srgbClr val="3441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目录</a:t>
            </a:r>
            <a:endParaRPr lang="zh-CN" altLang="en-US" sz="3200" b="1" dirty="0">
              <a:solidFill>
                <a:srgbClr val="34415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6FB8BFC6-E98E-13FA-B448-37B552F6CF88}"/>
              </a:ext>
            </a:extLst>
          </p:cNvPr>
          <p:cNvGrpSpPr/>
          <p:nvPr/>
        </p:nvGrpSpPr>
        <p:grpSpPr>
          <a:xfrm>
            <a:off x="4571918" y="3013501"/>
            <a:ext cx="4128381" cy="830997"/>
            <a:chOff x="4427801" y="2056990"/>
            <a:chExt cx="4128381" cy="830997"/>
          </a:xfrm>
        </p:grpSpPr>
        <p:sp>
          <p:nvSpPr>
            <p:cNvPr id="3" name="文本框 2"/>
            <p:cNvSpPr txBox="1"/>
            <p:nvPr/>
          </p:nvSpPr>
          <p:spPr>
            <a:xfrm>
              <a:off x="4427801" y="2056990"/>
              <a:ext cx="806631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800" b="1" dirty="0">
                  <a:solidFill>
                    <a:schemeClr val="bg2">
                      <a:lumMod val="50000"/>
                    </a:schemeClr>
                  </a:solidFill>
                  <a:latin typeface="黑体" panose="02010609060101010101" charset="-122"/>
                  <a:ea typeface="黑体" panose="02010609060101010101" charset="-122"/>
                </a:rPr>
                <a:t>03</a:t>
              </a:r>
              <a:endParaRPr lang="zh-CN" altLang="en-US" sz="4800" b="1" dirty="0">
                <a:solidFill>
                  <a:schemeClr val="bg2">
                    <a:lumMod val="50000"/>
                  </a:schemeClr>
                </a:solidFill>
                <a:latin typeface="黑体" panose="02010609060101010101" charset="-122"/>
                <a:ea typeface="黑体" panose="02010609060101010101" charset="-122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5358957" y="2219908"/>
              <a:ext cx="319722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3200" b="1">
                  <a:solidFill>
                    <a:srgbClr val="3441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dirty="0"/>
                <a:t>后端架构</a:t>
              </a:r>
            </a:p>
          </p:txBody>
        </p:sp>
      </p:grpSp>
      <p:sp>
        <p:nvSpPr>
          <p:cNvPr id="12" name="矩形 11"/>
          <p:cNvSpPr/>
          <p:nvPr/>
        </p:nvSpPr>
        <p:spPr>
          <a:xfrm>
            <a:off x="1653772" y="512368"/>
            <a:ext cx="45719" cy="447048"/>
          </a:xfrm>
          <a:prstGeom prst="rect">
            <a:avLst/>
          </a:prstGeom>
          <a:solidFill>
            <a:srgbClr val="344159"/>
          </a:solidFill>
          <a:ln>
            <a:solidFill>
              <a:srgbClr val="000000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3" name="矩形 12"/>
          <p:cNvSpPr/>
          <p:nvPr>
            <p:custDataLst>
              <p:tags r:id="rId2"/>
            </p:custDataLst>
          </p:nvPr>
        </p:nvSpPr>
        <p:spPr>
          <a:xfrm>
            <a:off x="1796156" y="525122"/>
            <a:ext cx="6951608" cy="460375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3441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SWU_2048</a:t>
            </a:r>
            <a:endParaRPr lang="zh-CN" altLang="en-US" sz="2400" b="1" dirty="0">
              <a:solidFill>
                <a:srgbClr val="34415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064607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23"/>
    </mc:Choice>
    <mc:Fallback>
      <p:transition spd="slow" advTm="3423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>
            <p:custDataLst>
              <p:tags r:id="rId1"/>
            </p:custDataLst>
          </p:nvPr>
        </p:nvSpPr>
        <p:spPr>
          <a:xfrm>
            <a:off x="644863" y="443505"/>
            <a:ext cx="1867428" cy="583565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zh-CN" altLang="en-US" sz="3200" b="1" dirty="0">
                <a:solidFill>
                  <a:srgbClr val="3441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关于联机</a:t>
            </a:r>
          </a:p>
        </p:txBody>
      </p:sp>
      <p:sp>
        <p:nvSpPr>
          <p:cNvPr id="3" name="矩形 2"/>
          <p:cNvSpPr/>
          <p:nvPr/>
        </p:nvSpPr>
        <p:spPr>
          <a:xfrm>
            <a:off x="2512291" y="512368"/>
            <a:ext cx="45719" cy="447048"/>
          </a:xfrm>
          <a:prstGeom prst="rect">
            <a:avLst/>
          </a:prstGeom>
          <a:solidFill>
            <a:srgbClr val="344159"/>
          </a:solidFill>
          <a:ln>
            <a:solidFill>
              <a:srgbClr val="000000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8" name="矩形 37"/>
          <p:cNvSpPr/>
          <p:nvPr>
            <p:custDataLst>
              <p:tags r:id="rId2"/>
            </p:custDataLst>
          </p:nvPr>
        </p:nvSpPr>
        <p:spPr>
          <a:xfrm>
            <a:off x="2620466" y="512531"/>
            <a:ext cx="6110169" cy="460375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3441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工作进度汇报</a:t>
            </a:r>
          </a:p>
        </p:txBody>
      </p:sp>
      <p:sp>
        <p:nvSpPr>
          <p:cNvPr id="4" name="标题 1"/>
          <p:cNvSpPr txBox="1"/>
          <p:nvPr/>
        </p:nvSpPr>
        <p:spPr>
          <a:xfrm>
            <a:off x="3637619" y="981631"/>
            <a:ext cx="7155998" cy="1450757"/>
          </a:xfrm>
          <a:prstGeom prst="rect">
            <a:avLst/>
          </a:prstGeom>
        </p:spPr>
        <p:txBody>
          <a:bodyPr>
            <a:normAutofit fontScale="2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210000"/>
              </a:lnSpc>
            </a:pPr>
            <a:r>
              <a:rPr lang="zh-CN" altLang="en-US" sz="7200" dirty="0">
                <a:solidFill>
                  <a:srgbClr val="3441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为了增加功能，提高游戏的可玩性与趣味性，我们设计了一套能够连接教务系统的排名系统。</a:t>
            </a:r>
            <a:endParaRPr lang="en-US" altLang="zh-CN" sz="7200" dirty="0">
              <a:solidFill>
                <a:srgbClr val="34415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  <a:p>
            <a:br>
              <a:rPr lang="zh-CN" altLang="en-US" sz="3110" b="1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zh-CN" altLang="en-US" sz="311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7730" y="2119511"/>
            <a:ext cx="6832496" cy="3805582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4"/>
            </p:custDataLst>
          </p:nvPr>
        </p:nvSpPr>
        <p:spPr>
          <a:xfrm>
            <a:off x="656241" y="1475274"/>
            <a:ext cx="2471157" cy="406360"/>
          </a:xfrm>
          <a:prstGeom prst="rect">
            <a:avLst/>
          </a:prstGeom>
          <a:solidFill>
            <a:srgbClr val="344159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90516" tIns="45259" rIns="90516" bIns="45259" rtlCol="0">
            <a:spAutoFit/>
          </a:bodyPr>
          <a:lstStyle>
            <a:defPPr>
              <a:defRPr lang="zh-CN"/>
            </a:defPPr>
            <a:lvl1pPr algn="ctr">
              <a:lnSpc>
                <a:spcPct val="110000"/>
              </a:lnSpc>
              <a:defRPr sz="2000" b="1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</a:defRPr>
            </a:lvl1pPr>
          </a:lstStyle>
          <a:p>
            <a:r>
              <a:rPr lang="zh-CN" altLang="en-US" dirty="0"/>
              <a:t>简介</a:t>
            </a:r>
            <a:endParaRPr lang="en-US" altLang="zh-CN" dirty="0"/>
          </a:p>
        </p:txBody>
      </p:sp>
      <p:sp>
        <p:nvSpPr>
          <p:cNvPr id="7" name="文本框 6"/>
          <p:cNvSpPr txBox="1"/>
          <p:nvPr>
            <p:custDataLst>
              <p:tags r:id="rId5"/>
            </p:custDataLst>
          </p:nvPr>
        </p:nvSpPr>
        <p:spPr>
          <a:xfrm>
            <a:off x="644863" y="2482374"/>
            <a:ext cx="2471157" cy="406360"/>
          </a:xfrm>
          <a:prstGeom prst="rect">
            <a:avLst/>
          </a:prstGeom>
          <a:solidFill>
            <a:srgbClr val="344159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90516" tIns="45259" rIns="90516" bIns="45259" rtlCol="0">
            <a:spAutoFit/>
          </a:bodyPr>
          <a:lstStyle>
            <a:defPPr>
              <a:defRPr lang="zh-CN"/>
            </a:defPPr>
            <a:lvl1pPr algn="ctr">
              <a:lnSpc>
                <a:spcPct val="110000"/>
              </a:lnSpc>
              <a:defRPr sz="2000" b="1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</a:defRPr>
            </a:lvl1pPr>
          </a:lstStyle>
          <a:p>
            <a:r>
              <a:rPr lang="zh-CN" altLang="en-US" dirty="0"/>
              <a:t>开发语言</a:t>
            </a:r>
            <a:r>
              <a:rPr lang="en-US" altLang="zh-CN" dirty="0"/>
              <a:t>/</a:t>
            </a:r>
            <a:r>
              <a:rPr lang="zh-CN" altLang="en-US" dirty="0"/>
              <a:t>环境</a:t>
            </a:r>
            <a:endParaRPr lang="en-US" altLang="zh-CN" dirty="0"/>
          </a:p>
        </p:txBody>
      </p:sp>
      <p:sp>
        <p:nvSpPr>
          <p:cNvPr id="8" name="标题 1"/>
          <p:cNvSpPr txBox="1"/>
          <p:nvPr/>
        </p:nvSpPr>
        <p:spPr>
          <a:xfrm>
            <a:off x="799316" y="3207753"/>
            <a:ext cx="2251997" cy="1486898"/>
          </a:xfrm>
          <a:prstGeom prst="rect">
            <a:avLst/>
          </a:prstGeom>
        </p:spPr>
        <p:txBody>
          <a:bodyPr>
            <a:normAutofit fontScale="2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210000"/>
              </a:lnSpc>
            </a:pPr>
            <a:r>
              <a:rPr lang="zh-CN" altLang="en-US" sz="6400" dirty="0">
                <a:solidFill>
                  <a:srgbClr val="3441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使用</a:t>
            </a:r>
            <a:r>
              <a:rPr lang="en-US" altLang="zh-CN" sz="6400" dirty="0">
                <a:solidFill>
                  <a:srgbClr val="3441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Java</a:t>
            </a:r>
            <a:r>
              <a:rPr lang="zh-CN" altLang="en-US" sz="6400" dirty="0">
                <a:solidFill>
                  <a:srgbClr val="3441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语言开发的一个</a:t>
            </a:r>
            <a:r>
              <a:rPr lang="en-US" altLang="zh-CN" sz="6400" dirty="0" err="1">
                <a:solidFill>
                  <a:srgbClr val="3441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JavaWeb</a:t>
            </a:r>
            <a:r>
              <a:rPr lang="zh-CN" altLang="en-US" sz="6400" dirty="0">
                <a:solidFill>
                  <a:srgbClr val="3441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后端</a:t>
            </a:r>
            <a:br>
              <a:rPr lang="zh-CN" altLang="en-US" sz="3110" b="1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zh-CN" altLang="en-US" sz="311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DA0D9B3D-7FC6-7F0B-5C36-E56BA46B1467}"/>
              </a:ext>
            </a:extLst>
          </p:cNvPr>
          <p:cNvGrpSpPr/>
          <p:nvPr/>
        </p:nvGrpSpPr>
        <p:grpSpPr>
          <a:xfrm>
            <a:off x="13605" y="6464935"/>
            <a:ext cx="12178395" cy="432867"/>
            <a:chOff x="13605" y="6464935"/>
            <a:chExt cx="12178395" cy="432867"/>
          </a:xfrm>
        </p:grpSpPr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6484A978-CFF8-6588-A23B-6C3C13E97042}"/>
                </a:ext>
              </a:extLst>
            </p:cNvPr>
            <p:cNvSpPr/>
            <p:nvPr/>
          </p:nvSpPr>
          <p:spPr>
            <a:xfrm>
              <a:off x="13605" y="6555105"/>
              <a:ext cx="12178395" cy="302895"/>
            </a:xfrm>
            <a:prstGeom prst="rect">
              <a:avLst/>
            </a:prstGeom>
            <a:solidFill>
              <a:srgbClr val="344159"/>
            </a:solidFill>
            <a:ln>
              <a:solidFill>
                <a:srgbClr val="000000">
                  <a:alpha val="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61511926-EC37-442E-8434-22D11BE3DC99}"/>
                </a:ext>
              </a:extLst>
            </p:cNvPr>
            <p:cNvSpPr/>
            <p:nvPr/>
          </p:nvSpPr>
          <p:spPr>
            <a:xfrm flipH="1">
              <a:off x="11553555" y="6528470"/>
              <a:ext cx="4708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B56A65BB-8430-165D-ECBE-D7BB72F80B69}"/>
                </a:ext>
              </a:extLst>
            </p:cNvPr>
            <p:cNvSpPr txBox="1"/>
            <p:nvPr/>
          </p:nvSpPr>
          <p:spPr>
            <a:xfrm>
              <a:off x="1275946" y="6508097"/>
              <a:ext cx="12363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设计要求</a:t>
              </a: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9B57067E-8CE7-A1A4-34F8-5681279405A1}"/>
                </a:ext>
              </a:extLst>
            </p:cNvPr>
            <p:cNvSpPr txBox="1"/>
            <p:nvPr/>
          </p:nvSpPr>
          <p:spPr>
            <a:xfrm>
              <a:off x="3929840" y="6508097"/>
              <a:ext cx="12363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后端架构</a:t>
              </a:r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C86A7C11-8EB5-3837-8B09-5C4F8FB7E2C7}"/>
                </a:ext>
              </a:extLst>
            </p:cNvPr>
            <p:cNvSpPr txBox="1"/>
            <p:nvPr/>
          </p:nvSpPr>
          <p:spPr>
            <a:xfrm>
              <a:off x="6595359" y="6508097"/>
              <a:ext cx="12363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前端架构</a:t>
              </a:r>
            </a:p>
          </p:txBody>
        </p:sp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D9F126D5-CF04-B759-1C1D-BF9E0ABCBF8A}"/>
                </a:ext>
              </a:extLst>
            </p:cNvPr>
            <p:cNvGrpSpPr/>
            <p:nvPr/>
          </p:nvGrpSpPr>
          <p:grpSpPr>
            <a:xfrm>
              <a:off x="8751265" y="6464935"/>
              <a:ext cx="2419985" cy="393065"/>
              <a:chOff x="7338060" y="6482080"/>
              <a:chExt cx="2419985" cy="393065"/>
            </a:xfrm>
          </p:grpSpPr>
          <p:sp>
            <p:nvSpPr>
              <p:cNvPr id="26" name="任意多边形 17">
                <a:extLst>
                  <a:ext uri="{FF2B5EF4-FFF2-40B4-BE49-F238E27FC236}">
                    <a16:creationId xmlns:a16="http://schemas.microsoft.com/office/drawing/2014/main" id="{B76E08A6-B6F4-0A20-4091-034546BCDA7F}"/>
                  </a:ext>
                </a:extLst>
              </p:cNvPr>
              <p:cNvSpPr/>
              <p:nvPr/>
            </p:nvSpPr>
            <p:spPr>
              <a:xfrm>
                <a:off x="7338060" y="6482080"/>
                <a:ext cx="2419985" cy="393065"/>
              </a:xfrm>
              <a:custGeom>
                <a:avLst/>
                <a:gdLst>
                  <a:gd name="connsiteX0" fmla="*/ 0 w 2305316"/>
                  <a:gd name="connsiteY0" fmla="*/ 0 h 392806"/>
                  <a:gd name="connsiteX1" fmla="*/ 2305316 w 2305316"/>
                  <a:gd name="connsiteY1" fmla="*/ 0 h 392806"/>
                  <a:gd name="connsiteX2" fmla="*/ 2163649 w 2305316"/>
                  <a:gd name="connsiteY2" fmla="*/ 392806 h 392806"/>
                  <a:gd name="connsiteX3" fmla="*/ 0 w 2305316"/>
                  <a:gd name="connsiteY3" fmla="*/ 392806 h 3928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05316" h="392806">
                    <a:moveTo>
                      <a:pt x="0" y="0"/>
                    </a:moveTo>
                    <a:lnTo>
                      <a:pt x="2305316" y="0"/>
                    </a:lnTo>
                    <a:lnTo>
                      <a:pt x="2163649" y="392806"/>
                    </a:lnTo>
                    <a:lnTo>
                      <a:pt x="0" y="392806"/>
                    </a:lnTo>
                    <a:close/>
                  </a:path>
                </a:pathLst>
              </a:custGeom>
              <a:solidFill>
                <a:srgbClr val="5E76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A5C8D230-19EC-6A1C-066F-A332305439DE}"/>
                  </a:ext>
                </a:extLst>
              </p:cNvPr>
              <p:cNvSpPr txBox="1"/>
              <p:nvPr/>
            </p:nvSpPr>
            <p:spPr>
              <a:xfrm>
                <a:off x="7940838" y="6492060"/>
                <a:ext cx="121475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总结展望</a:t>
                </a: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7852"/>
    </mc:Choice>
    <mc:Fallback xmlns="">
      <p:transition spd="slow" advTm="47852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29"/>
          <p:cNvSpPr/>
          <p:nvPr>
            <p:custDataLst>
              <p:tags r:id="rId1"/>
            </p:custDataLst>
          </p:nvPr>
        </p:nvSpPr>
        <p:spPr>
          <a:xfrm>
            <a:off x="644863" y="443505"/>
            <a:ext cx="1867428" cy="584775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zh-CN" altLang="en-US" sz="3200" b="1" dirty="0">
                <a:solidFill>
                  <a:srgbClr val="3441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架构简介</a:t>
            </a:r>
          </a:p>
        </p:txBody>
      </p:sp>
      <p:sp>
        <p:nvSpPr>
          <p:cNvPr id="31" name="矩形 30"/>
          <p:cNvSpPr/>
          <p:nvPr/>
        </p:nvSpPr>
        <p:spPr>
          <a:xfrm>
            <a:off x="2512291" y="512368"/>
            <a:ext cx="45719" cy="447048"/>
          </a:xfrm>
          <a:prstGeom prst="rect">
            <a:avLst/>
          </a:prstGeom>
          <a:solidFill>
            <a:srgbClr val="344159"/>
          </a:solidFill>
          <a:ln>
            <a:solidFill>
              <a:srgbClr val="000000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6" name="文本框 35"/>
          <p:cNvSpPr txBox="1"/>
          <p:nvPr>
            <p:custDataLst>
              <p:tags r:id="rId2"/>
            </p:custDataLst>
          </p:nvPr>
        </p:nvSpPr>
        <p:spPr>
          <a:xfrm>
            <a:off x="911443" y="1403978"/>
            <a:ext cx="2471157" cy="406360"/>
          </a:xfrm>
          <a:prstGeom prst="rect">
            <a:avLst/>
          </a:prstGeom>
          <a:solidFill>
            <a:srgbClr val="344159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90516" tIns="45259" rIns="90516" bIns="45259" rtlCol="0">
            <a:spAutoFit/>
          </a:bodyPr>
          <a:lstStyle>
            <a:defPPr>
              <a:defRPr lang="zh-CN"/>
            </a:defPPr>
            <a:lvl1pPr algn="ctr">
              <a:lnSpc>
                <a:spcPct val="110000"/>
              </a:lnSpc>
              <a:defRPr sz="2000" b="1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</a:defRPr>
            </a:lvl1pPr>
          </a:lstStyle>
          <a:p>
            <a:r>
              <a:rPr lang="zh-CN" altLang="en-US" dirty="0"/>
              <a:t>基础知识</a:t>
            </a:r>
            <a:endParaRPr lang="en-US" altLang="zh-CN" dirty="0"/>
          </a:p>
        </p:txBody>
      </p:sp>
      <p:sp>
        <p:nvSpPr>
          <p:cNvPr id="8" name="文本框 7"/>
          <p:cNvSpPr txBox="1"/>
          <p:nvPr>
            <p:custDataLst>
              <p:tags r:id="rId3"/>
            </p:custDataLst>
          </p:nvPr>
        </p:nvSpPr>
        <p:spPr>
          <a:xfrm>
            <a:off x="1747420" y="2315848"/>
            <a:ext cx="2471157" cy="406360"/>
          </a:xfrm>
          <a:prstGeom prst="rect">
            <a:avLst/>
          </a:prstGeom>
          <a:solidFill>
            <a:srgbClr val="344159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90516" tIns="45259" rIns="90516" bIns="45259" rtlCol="0">
            <a:spAutoFit/>
          </a:bodyPr>
          <a:lstStyle>
            <a:defPPr>
              <a:defRPr lang="zh-CN"/>
            </a:defPPr>
            <a:lvl1pPr algn="ctr">
              <a:lnSpc>
                <a:spcPct val="110000"/>
              </a:lnSpc>
              <a:defRPr sz="2000" b="1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</a:defRPr>
            </a:lvl1pPr>
          </a:lstStyle>
          <a:p>
            <a:r>
              <a:rPr lang="en-US" altLang="zh-CN" dirty="0"/>
              <a:t>Servlet</a:t>
            </a:r>
          </a:p>
        </p:txBody>
      </p:sp>
      <p:sp>
        <p:nvSpPr>
          <p:cNvPr id="11" name="文本框 10"/>
          <p:cNvSpPr txBox="1"/>
          <p:nvPr>
            <p:custDataLst>
              <p:tags r:id="rId4"/>
            </p:custDataLst>
          </p:nvPr>
        </p:nvSpPr>
        <p:spPr>
          <a:xfrm>
            <a:off x="1747419" y="3932613"/>
            <a:ext cx="2471157" cy="406360"/>
          </a:xfrm>
          <a:prstGeom prst="rect">
            <a:avLst/>
          </a:prstGeom>
          <a:solidFill>
            <a:srgbClr val="344159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90516" tIns="45259" rIns="90516" bIns="45259" rtlCol="0">
            <a:spAutoFit/>
          </a:bodyPr>
          <a:lstStyle>
            <a:defPPr>
              <a:defRPr lang="zh-CN"/>
            </a:defPPr>
            <a:lvl1pPr algn="ctr">
              <a:lnSpc>
                <a:spcPct val="110000"/>
              </a:lnSpc>
              <a:defRPr sz="2000" b="1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</a:defRPr>
            </a:lvl1pPr>
          </a:lstStyle>
          <a:p>
            <a:r>
              <a:rPr lang="en-US" altLang="zh-CN" dirty="0"/>
              <a:t>Tomcat</a:t>
            </a:r>
          </a:p>
        </p:txBody>
      </p:sp>
      <p:cxnSp>
        <p:nvCxnSpPr>
          <p:cNvPr id="17" name="直接箭头连接符 16"/>
          <p:cNvCxnSpPr>
            <a:stCxn id="8" idx="2"/>
            <a:endCxn id="11" idx="0"/>
          </p:cNvCxnSpPr>
          <p:nvPr/>
        </p:nvCxnSpPr>
        <p:spPr>
          <a:xfrm flipH="1">
            <a:off x="2982998" y="2722208"/>
            <a:ext cx="1" cy="121040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标题 1"/>
          <p:cNvSpPr txBox="1"/>
          <p:nvPr/>
        </p:nvSpPr>
        <p:spPr>
          <a:xfrm>
            <a:off x="4640790" y="2196714"/>
            <a:ext cx="6912765" cy="644627"/>
          </a:xfrm>
          <a:prstGeom prst="rect">
            <a:avLst/>
          </a:prstGeom>
        </p:spPr>
        <p:txBody>
          <a:bodyPr>
            <a:normAutofit fontScale="2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210000"/>
              </a:lnSpc>
            </a:pPr>
            <a:r>
              <a:rPr lang="en-US" altLang="zh-CN" sz="6400" dirty="0">
                <a:solidFill>
                  <a:srgbClr val="3441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Servlet</a:t>
            </a:r>
            <a:r>
              <a:rPr lang="zh-CN" altLang="en-US" sz="6400" dirty="0">
                <a:solidFill>
                  <a:srgbClr val="3441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是</a:t>
            </a:r>
            <a:r>
              <a:rPr lang="en-US" altLang="zh-CN" sz="6400" dirty="0">
                <a:solidFill>
                  <a:srgbClr val="3441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Java</a:t>
            </a:r>
            <a:r>
              <a:rPr lang="zh-CN" altLang="en-US" sz="6400" dirty="0">
                <a:solidFill>
                  <a:srgbClr val="3441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企业版（</a:t>
            </a:r>
            <a:r>
              <a:rPr lang="en-US" altLang="zh-CN" sz="6400" dirty="0">
                <a:solidFill>
                  <a:srgbClr val="3441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Java EE</a:t>
            </a:r>
            <a:r>
              <a:rPr lang="zh-CN" altLang="en-US" sz="6400" dirty="0">
                <a:solidFill>
                  <a:srgbClr val="3441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）的一部分，它是一组</a:t>
            </a:r>
            <a:r>
              <a:rPr lang="en-US" altLang="zh-CN" sz="6400" dirty="0">
                <a:solidFill>
                  <a:srgbClr val="3441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Java</a:t>
            </a:r>
            <a:r>
              <a:rPr lang="zh-CN" altLang="en-US" sz="6400" dirty="0">
                <a:solidFill>
                  <a:srgbClr val="3441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类，用于扩展</a:t>
            </a:r>
            <a:r>
              <a:rPr lang="en-US" altLang="zh-CN" sz="6400" dirty="0">
                <a:solidFill>
                  <a:srgbClr val="3441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Web</a:t>
            </a:r>
            <a:r>
              <a:rPr lang="zh-CN" altLang="en-US" sz="6400" dirty="0">
                <a:solidFill>
                  <a:srgbClr val="3441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服务器的功能。</a:t>
            </a:r>
            <a:r>
              <a:rPr lang="en-US" altLang="zh-CN" sz="6400" dirty="0">
                <a:solidFill>
                  <a:srgbClr val="3441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Servlet</a:t>
            </a:r>
            <a:r>
              <a:rPr lang="zh-CN" altLang="en-US" sz="6400" dirty="0">
                <a:solidFill>
                  <a:srgbClr val="3441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主要用于处理客户端请求并生成动态内容。</a:t>
            </a:r>
            <a:br>
              <a:rPr lang="zh-CN" altLang="en-US" sz="3110" b="1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zh-CN" altLang="en-US" sz="311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标题 1"/>
          <p:cNvSpPr txBox="1"/>
          <p:nvPr/>
        </p:nvSpPr>
        <p:spPr>
          <a:xfrm>
            <a:off x="4592592" y="3601814"/>
            <a:ext cx="6912765" cy="644627"/>
          </a:xfrm>
          <a:prstGeom prst="rect">
            <a:avLst/>
          </a:prstGeom>
        </p:spPr>
        <p:txBody>
          <a:bodyPr>
            <a:normAutofit fontScale="2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210000"/>
              </a:lnSpc>
            </a:pPr>
            <a:r>
              <a:rPr lang="en-US" altLang="zh-CN" sz="6400" dirty="0">
                <a:solidFill>
                  <a:srgbClr val="3441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Tomcat</a:t>
            </a:r>
            <a:r>
              <a:rPr lang="zh-CN" altLang="en-US" sz="6400" dirty="0">
                <a:solidFill>
                  <a:srgbClr val="3441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是由</a:t>
            </a:r>
            <a:r>
              <a:rPr lang="en-US" altLang="zh-CN" sz="6400" dirty="0">
                <a:solidFill>
                  <a:srgbClr val="3441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Apache Software Foundation</a:t>
            </a:r>
            <a:r>
              <a:rPr lang="zh-CN" altLang="en-US" sz="6400" dirty="0">
                <a:solidFill>
                  <a:srgbClr val="3441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开发的一个开源</a:t>
            </a:r>
            <a:r>
              <a:rPr lang="en-US" altLang="zh-CN" sz="6400" dirty="0">
                <a:solidFill>
                  <a:srgbClr val="3441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Java Servlet</a:t>
            </a:r>
            <a:r>
              <a:rPr lang="zh-CN" altLang="en-US" sz="6400" dirty="0">
                <a:solidFill>
                  <a:srgbClr val="3441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容器。它是实现</a:t>
            </a:r>
            <a:r>
              <a:rPr lang="en-US" altLang="zh-CN" sz="6400" dirty="0">
                <a:solidFill>
                  <a:srgbClr val="3441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Java Servlet</a:t>
            </a:r>
            <a:r>
              <a:rPr lang="zh-CN" altLang="en-US" sz="6400" dirty="0">
                <a:solidFill>
                  <a:srgbClr val="3441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和</a:t>
            </a:r>
            <a:r>
              <a:rPr lang="en-US" altLang="zh-CN" sz="6400" dirty="0" err="1">
                <a:solidFill>
                  <a:srgbClr val="3441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JavaServer</a:t>
            </a:r>
            <a:r>
              <a:rPr lang="en-US" altLang="zh-CN" sz="6400" dirty="0">
                <a:solidFill>
                  <a:srgbClr val="3441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 Pages (JSP)</a:t>
            </a:r>
            <a:r>
              <a:rPr lang="zh-CN" altLang="en-US" sz="6400" dirty="0">
                <a:solidFill>
                  <a:srgbClr val="3441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技术的一个服务器。</a:t>
            </a:r>
            <a:r>
              <a:rPr lang="en-US" altLang="zh-CN" sz="6400" dirty="0">
                <a:solidFill>
                  <a:srgbClr val="3441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Tomcat</a:t>
            </a:r>
            <a:r>
              <a:rPr lang="zh-CN" altLang="en-US" sz="6400" dirty="0">
                <a:solidFill>
                  <a:srgbClr val="3441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不仅负责运行</a:t>
            </a:r>
            <a:r>
              <a:rPr lang="en-US" altLang="zh-CN" sz="6400" dirty="0">
                <a:solidFill>
                  <a:srgbClr val="3441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Java Web</a:t>
            </a:r>
            <a:r>
              <a:rPr lang="zh-CN" altLang="en-US" sz="6400" dirty="0">
                <a:solidFill>
                  <a:srgbClr val="3441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应用程序，还可以作为</a:t>
            </a:r>
            <a:r>
              <a:rPr lang="en-US" altLang="zh-CN" sz="6400" dirty="0">
                <a:solidFill>
                  <a:srgbClr val="3441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Web</a:t>
            </a:r>
            <a:r>
              <a:rPr lang="zh-CN" altLang="en-US" sz="6400" dirty="0">
                <a:solidFill>
                  <a:srgbClr val="3441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服务器使用。</a:t>
            </a:r>
            <a:br>
              <a:rPr lang="zh-CN" altLang="en-US" sz="3110" b="1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zh-CN" altLang="en-US" sz="311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3" name="文本框 22"/>
          <p:cNvSpPr txBox="1"/>
          <p:nvPr>
            <p:custDataLst>
              <p:tags r:id="rId5"/>
            </p:custDataLst>
          </p:nvPr>
        </p:nvSpPr>
        <p:spPr>
          <a:xfrm>
            <a:off x="1747419" y="5639668"/>
            <a:ext cx="2471157" cy="406360"/>
          </a:xfrm>
          <a:prstGeom prst="rect">
            <a:avLst/>
          </a:prstGeom>
          <a:solidFill>
            <a:srgbClr val="344159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90516" tIns="45259" rIns="90516" bIns="45259" rtlCol="0">
            <a:spAutoFit/>
          </a:bodyPr>
          <a:lstStyle>
            <a:defPPr>
              <a:defRPr lang="zh-CN"/>
            </a:defPPr>
            <a:lvl1pPr algn="ctr">
              <a:lnSpc>
                <a:spcPct val="110000"/>
              </a:lnSpc>
              <a:defRPr sz="2000" b="1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</a:defRPr>
            </a:lvl1pPr>
          </a:lstStyle>
          <a:p>
            <a:r>
              <a:rPr lang="en-US" altLang="zh-CN" dirty="0" err="1"/>
              <a:t>SpringBoot</a:t>
            </a:r>
            <a:endParaRPr lang="en-US" altLang="zh-CN" dirty="0"/>
          </a:p>
        </p:txBody>
      </p:sp>
      <p:cxnSp>
        <p:nvCxnSpPr>
          <p:cNvPr id="24" name="直接箭头连接符 23"/>
          <p:cNvCxnSpPr/>
          <p:nvPr/>
        </p:nvCxnSpPr>
        <p:spPr>
          <a:xfrm flipH="1">
            <a:off x="2982996" y="4365608"/>
            <a:ext cx="1" cy="121040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5266325" y="6489700"/>
            <a:ext cx="18503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算法模型与架构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144859" y="6530322"/>
            <a:ext cx="2290108" cy="382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程序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设计要求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5FD84168-6CF4-E7A5-BAC4-0738477AC970}"/>
              </a:ext>
            </a:extLst>
          </p:cNvPr>
          <p:cNvGrpSpPr/>
          <p:nvPr/>
        </p:nvGrpSpPr>
        <p:grpSpPr>
          <a:xfrm>
            <a:off x="13605" y="6464935"/>
            <a:ext cx="12178395" cy="432867"/>
            <a:chOff x="13605" y="6464935"/>
            <a:chExt cx="12178395" cy="432867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444F5901-A588-A3F6-8A40-74DCE6A5A831}"/>
                </a:ext>
              </a:extLst>
            </p:cNvPr>
            <p:cNvSpPr/>
            <p:nvPr/>
          </p:nvSpPr>
          <p:spPr>
            <a:xfrm>
              <a:off x="13605" y="6555105"/>
              <a:ext cx="12178395" cy="302895"/>
            </a:xfrm>
            <a:prstGeom prst="rect">
              <a:avLst/>
            </a:prstGeom>
            <a:solidFill>
              <a:srgbClr val="344159"/>
            </a:solidFill>
            <a:ln>
              <a:solidFill>
                <a:srgbClr val="000000">
                  <a:alpha val="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2CFF6A71-C65B-69D8-F13C-DB6A3DDFF10B}"/>
                </a:ext>
              </a:extLst>
            </p:cNvPr>
            <p:cNvSpPr/>
            <p:nvPr/>
          </p:nvSpPr>
          <p:spPr>
            <a:xfrm flipH="1">
              <a:off x="11553555" y="6528470"/>
              <a:ext cx="4708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C1482C03-5115-53B7-036A-A4A1C891D61C}"/>
                </a:ext>
              </a:extLst>
            </p:cNvPr>
            <p:cNvSpPr txBox="1"/>
            <p:nvPr/>
          </p:nvSpPr>
          <p:spPr>
            <a:xfrm>
              <a:off x="1275946" y="6508097"/>
              <a:ext cx="12363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设计要求</a:t>
              </a: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2BD295EF-BF76-6261-EBE8-1BB7D6733FF2}"/>
                </a:ext>
              </a:extLst>
            </p:cNvPr>
            <p:cNvSpPr txBox="1"/>
            <p:nvPr/>
          </p:nvSpPr>
          <p:spPr>
            <a:xfrm>
              <a:off x="3929840" y="6508097"/>
              <a:ext cx="12363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后端架构</a:t>
              </a: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5546D837-3BF5-92DF-42D7-541F42DD82A0}"/>
                </a:ext>
              </a:extLst>
            </p:cNvPr>
            <p:cNvSpPr txBox="1"/>
            <p:nvPr/>
          </p:nvSpPr>
          <p:spPr>
            <a:xfrm>
              <a:off x="6595359" y="6508097"/>
              <a:ext cx="12363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前端架构</a:t>
              </a:r>
            </a:p>
          </p:txBody>
        </p: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330E1048-A34D-89FC-E043-A62B25D36FA8}"/>
                </a:ext>
              </a:extLst>
            </p:cNvPr>
            <p:cNvGrpSpPr/>
            <p:nvPr/>
          </p:nvGrpSpPr>
          <p:grpSpPr>
            <a:xfrm>
              <a:off x="8751265" y="6464935"/>
              <a:ext cx="2419985" cy="393065"/>
              <a:chOff x="7338060" y="6482080"/>
              <a:chExt cx="2419985" cy="393065"/>
            </a:xfrm>
          </p:grpSpPr>
          <p:sp>
            <p:nvSpPr>
              <p:cNvPr id="20" name="任意多边形 17">
                <a:extLst>
                  <a:ext uri="{FF2B5EF4-FFF2-40B4-BE49-F238E27FC236}">
                    <a16:creationId xmlns:a16="http://schemas.microsoft.com/office/drawing/2014/main" id="{3B075431-699B-2738-4E3F-6B8F62779B4B}"/>
                  </a:ext>
                </a:extLst>
              </p:cNvPr>
              <p:cNvSpPr/>
              <p:nvPr/>
            </p:nvSpPr>
            <p:spPr>
              <a:xfrm>
                <a:off x="7338060" y="6482080"/>
                <a:ext cx="2419985" cy="393065"/>
              </a:xfrm>
              <a:custGeom>
                <a:avLst/>
                <a:gdLst>
                  <a:gd name="connsiteX0" fmla="*/ 0 w 2305316"/>
                  <a:gd name="connsiteY0" fmla="*/ 0 h 392806"/>
                  <a:gd name="connsiteX1" fmla="*/ 2305316 w 2305316"/>
                  <a:gd name="connsiteY1" fmla="*/ 0 h 392806"/>
                  <a:gd name="connsiteX2" fmla="*/ 2163649 w 2305316"/>
                  <a:gd name="connsiteY2" fmla="*/ 392806 h 392806"/>
                  <a:gd name="connsiteX3" fmla="*/ 0 w 2305316"/>
                  <a:gd name="connsiteY3" fmla="*/ 392806 h 3928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05316" h="392806">
                    <a:moveTo>
                      <a:pt x="0" y="0"/>
                    </a:moveTo>
                    <a:lnTo>
                      <a:pt x="2305316" y="0"/>
                    </a:lnTo>
                    <a:lnTo>
                      <a:pt x="2163649" y="392806"/>
                    </a:lnTo>
                    <a:lnTo>
                      <a:pt x="0" y="392806"/>
                    </a:lnTo>
                    <a:close/>
                  </a:path>
                </a:pathLst>
              </a:custGeom>
              <a:solidFill>
                <a:srgbClr val="5E76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E1E57F7D-B642-1A85-8697-86282755023D}"/>
                  </a:ext>
                </a:extLst>
              </p:cNvPr>
              <p:cNvSpPr txBox="1"/>
              <p:nvPr/>
            </p:nvSpPr>
            <p:spPr>
              <a:xfrm>
                <a:off x="7940838" y="6492060"/>
                <a:ext cx="121475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总结展望</a:t>
                </a: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222"/>
    </mc:Choice>
    <mc:Fallback xmlns="">
      <p:transition spd="slow" advTm="40222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29"/>
          <p:cNvSpPr/>
          <p:nvPr>
            <p:custDataLst>
              <p:tags r:id="rId1"/>
            </p:custDataLst>
          </p:nvPr>
        </p:nvSpPr>
        <p:spPr>
          <a:xfrm>
            <a:off x="644863" y="443505"/>
            <a:ext cx="1867428" cy="584775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zh-CN" altLang="en-US" sz="3200" b="1" dirty="0">
                <a:solidFill>
                  <a:srgbClr val="3441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架构简介</a:t>
            </a:r>
          </a:p>
        </p:txBody>
      </p:sp>
      <p:sp>
        <p:nvSpPr>
          <p:cNvPr id="31" name="矩形 30"/>
          <p:cNvSpPr/>
          <p:nvPr/>
        </p:nvSpPr>
        <p:spPr>
          <a:xfrm>
            <a:off x="2512291" y="512368"/>
            <a:ext cx="45719" cy="447048"/>
          </a:xfrm>
          <a:prstGeom prst="rect">
            <a:avLst/>
          </a:prstGeom>
          <a:solidFill>
            <a:srgbClr val="344159"/>
          </a:solidFill>
          <a:ln>
            <a:solidFill>
              <a:srgbClr val="000000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6" name="文本框 35"/>
          <p:cNvSpPr txBox="1"/>
          <p:nvPr>
            <p:custDataLst>
              <p:tags r:id="rId2"/>
            </p:custDataLst>
          </p:nvPr>
        </p:nvSpPr>
        <p:spPr>
          <a:xfrm>
            <a:off x="911443" y="1403978"/>
            <a:ext cx="2471157" cy="406360"/>
          </a:xfrm>
          <a:prstGeom prst="rect">
            <a:avLst/>
          </a:prstGeom>
          <a:solidFill>
            <a:srgbClr val="344159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90516" tIns="45259" rIns="90516" bIns="45259" rtlCol="0">
            <a:spAutoFit/>
          </a:bodyPr>
          <a:lstStyle>
            <a:defPPr>
              <a:defRPr lang="zh-CN"/>
            </a:defPPr>
            <a:lvl1pPr algn="ctr">
              <a:lnSpc>
                <a:spcPct val="110000"/>
              </a:lnSpc>
              <a:defRPr sz="2000" b="1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</a:defRPr>
            </a:lvl1pPr>
          </a:lstStyle>
          <a:p>
            <a:r>
              <a:rPr lang="en-US" altLang="zh-CN" dirty="0" err="1"/>
              <a:t>SpringBoot</a:t>
            </a:r>
            <a:endParaRPr lang="en-US" altLang="zh-CN" dirty="0"/>
          </a:p>
        </p:txBody>
      </p: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911443" y="3105115"/>
            <a:ext cx="2471157" cy="406360"/>
          </a:xfrm>
          <a:prstGeom prst="rect">
            <a:avLst/>
          </a:prstGeom>
          <a:solidFill>
            <a:srgbClr val="344159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90516" tIns="45259" rIns="90516" bIns="45259" rtlCol="0">
            <a:spAutoFit/>
          </a:bodyPr>
          <a:lstStyle>
            <a:defPPr>
              <a:defRPr lang="zh-CN"/>
            </a:defPPr>
            <a:lvl1pPr algn="ctr">
              <a:lnSpc>
                <a:spcPct val="110000"/>
              </a:lnSpc>
              <a:defRPr sz="2000" b="1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</a:defRPr>
            </a:lvl1pPr>
          </a:lstStyle>
          <a:p>
            <a:r>
              <a:rPr lang="en-US" altLang="zh-CN" dirty="0" err="1"/>
              <a:t>SpringMVC</a:t>
            </a:r>
            <a:endParaRPr lang="en-US" altLang="zh-CN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7506" y="2737493"/>
            <a:ext cx="3971925" cy="3133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标题 1"/>
          <p:cNvSpPr txBox="1"/>
          <p:nvPr/>
        </p:nvSpPr>
        <p:spPr>
          <a:xfrm>
            <a:off x="8022436" y="3487118"/>
            <a:ext cx="3099070" cy="644627"/>
          </a:xfrm>
          <a:prstGeom prst="rect">
            <a:avLst/>
          </a:prstGeom>
        </p:spPr>
        <p:txBody>
          <a:bodyPr>
            <a:normAutofit fontScale="3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210000"/>
              </a:lnSpc>
            </a:pPr>
            <a:br>
              <a:rPr lang="zh-CN" altLang="en-US" sz="3110" b="1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zh-CN" altLang="en-US" sz="311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726149" y="1311812"/>
            <a:ext cx="682368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Spring Boot </a:t>
            </a:r>
            <a:r>
              <a:rPr lang="zh-CN" altLang="en-US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是一个开源的</a:t>
            </a:r>
            <a:r>
              <a:rPr lang="en-US" altLang="zh-CN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Java</a:t>
            </a:r>
            <a:r>
              <a:rPr lang="zh-CN" altLang="en-US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框架，旨在简化</a:t>
            </a:r>
            <a:r>
              <a:rPr lang="en-US" altLang="zh-CN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Spring</a:t>
            </a:r>
            <a:r>
              <a:rPr lang="zh-CN" altLang="en-US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应用程序的创建和部署过程。它是</a:t>
            </a:r>
            <a:r>
              <a:rPr lang="en-US" altLang="zh-CN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Spring</a:t>
            </a:r>
            <a:r>
              <a:rPr lang="zh-CN" altLang="en-US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平台和第三方库生态的一部分，使用</a:t>
            </a:r>
            <a:r>
              <a:rPr lang="en-US" altLang="zh-CN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Spring Boot</a:t>
            </a:r>
            <a:r>
              <a:rPr lang="zh-CN" altLang="en-US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可以很容易地创建独立的、生产级别的基于</a:t>
            </a:r>
            <a:r>
              <a:rPr lang="en-US" altLang="zh-CN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Spring</a:t>
            </a:r>
            <a:r>
              <a:rPr lang="zh-CN" altLang="en-US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框架的应用程序。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3726149" y="2873194"/>
            <a:ext cx="229942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Spring MVC </a:t>
            </a:r>
            <a:r>
              <a:rPr lang="zh-CN" altLang="en-US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通过使用 </a:t>
            </a:r>
            <a:r>
              <a:rPr lang="en-US" altLang="zh-CN" b="0" i="0" dirty="0" err="1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DispatcherServlet</a:t>
            </a:r>
            <a:r>
              <a:rPr lang="en-US" altLang="zh-CN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 </a:t>
            </a:r>
            <a:r>
              <a:rPr lang="zh-CN" altLang="en-US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来处理所有的 </a:t>
            </a:r>
            <a:r>
              <a:rPr lang="en-US" altLang="zh-CN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HTTP </a:t>
            </a:r>
            <a:r>
              <a:rPr lang="zh-CN" altLang="en-US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请求和响应，将请求映射到具体的处理器（</a:t>
            </a:r>
            <a:r>
              <a:rPr lang="en-US" altLang="zh-CN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Controller</a:t>
            </a:r>
            <a:r>
              <a:rPr lang="zh-CN" altLang="en-US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），然后通过处理器对请求进行处理，并返回一个模型（</a:t>
            </a:r>
            <a:r>
              <a:rPr lang="en-US" altLang="zh-CN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Model</a:t>
            </a:r>
            <a:r>
              <a:rPr lang="zh-CN" altLang="en-US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）和视图（</a:t>
            </a:r>
            <a:r>
              <a:rPr lang="en-US" altLang="zh-CN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View</a:t>
            </a:r>
            <a:r>
              <a:rPr lang="zh-CN" altLang="en-US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）给客户端。</a:t>
            </a:r>
            <a:endParaRPr lang="zh-CN" altLang="en-US" dirty="0"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A03EE1FE-76E1-A2B0-A3E6-1E04369EA41F}"/>
              </a:ext>
            </a:extLst>
          </p:cNvPr>
          <p:cNvGrpSpPr/>
          <p:nvPr/>
        </p:nvGrpSpPr>
        <p:grpSpPr>
          <a:xfrm>
            <a:off x="13605" y="6464935"/>
            <a:ext cx="12178395" cy="432867"/>
            <a:chOff x="13605" y="6464935"/>
            <a:chExt cx="12178395" cy="432867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5ED9F061-0BEE-5C7C-B2C7-C0F2A08E80DE}"/>
                </a:ext>
              </a:extLst>
            </p:cNvPr>
            <p:cNvSpPr/>
            <p:nvPr/>
          </p:nvSpPr>
          <p:spPr>
            <a:xfrm>
              <a:off x="13605" y="6555105"/>
              <a:ext cx="12178395" cy="302895"/>
            </a:xfrm>
            <a:prstGeom prst="rect">
              <a:avLst/>
            </a:prstGeom>
            <a:solidFill>
              <a:srgbClr val="344159"/>
            </a:solidFill>
            <a:ln>
              <a:solidFill>
                <a:srgbClr val="000000">
                  <a:alpha val="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7282793F-854F-FB7B-879F-B0E430014052}"/>
                </a:ext>
              </a:extLst>
            </p:cNvPr>
            <p:cNvSpPr/>
            <p:nvPr/>
          </p:nvSpPr>
          <p:spPr>
            <a:xfrm flipH="1">
              <a:off x="11553555" y="6528470"/>
              <a:ext cx="4708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B7D07E83-2220-2A70-07E1-DCC095E17CE2}"/>
                </a:ext>
              </a:extLst>
            </p:cNvPr>
            <p:cNvSpPr txBox="1"/>
            <p:nvPr/>
          </p:nvSpPr>
          <p:spPr>
            <a:xfrm>
              <a:off x="1275946" y="6508097"/>
              <a:ext cx="12363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设计要求</a:t>
              </a: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1C119632-5496-AFF4-E42B-D649CF179922}"/>
                </a:ext>
              </a:extLst>
            </p:cNvPr>
            <p:cNvSpPr txBox="1"/>
            <p:nvPr/>
          </p:nvSpPr>
          <p:spPr>
            <a:xfrm>
              <a:off x="3929840" y="6508097"/>
              <a:ext cx="12363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后端架构</a:t>
              </a: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0AF4E0E2-FF71-30AF-1AEF-FF4EAF7355AA}"/>
                </a:ext>
              </a:extLst>
            </p:cNvPr>
            <p:cNvSpPr txBox="1"/>
            <p:nvPr/>
          </p:nvSpPr>
          <p:spPr>
            <a:xfrm>
              <a:off x="6595359" y="6508097"/>
              <a:ext cx="12363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前端架构</a:t>
              </a:r>
            </a:p>
          </p:txBody>
        </p:sp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FE321F05-CA85-127A-D333-90B0068AF3E0}"/>
                </a:ext>
              </a:extLst>
            </p:cNvPr>
            <p:cNvGrpSpPr/>
            <p:nvPr/>
          </p:nvGrpSpPr>
          <p:grpSpPr>
            <a:xfrm>
              <a:off x="8751265" y="6464935"/>
              <a:ext cx="2419985" cy="393065"/>
              <a:chOff x="7338060" y="6482080"/>
              <a:chExt cx="2419985" cy="393065"/>
            </a:xfrm>
          </p:grpSpPr>
          <p:sp>
            <p:nvSpPr>
              <p:cNvPr id="18" name="任意多边形 17">
                <a:extLst>
                  <a:ext uri="{FF2B5EF4-FFF2-40B4-BE49-F238E27FC236}">
                    <a16:creationId xmlns:a16="http://schemas.microsoft.com/office/drawing/2014/main" id="{438FF2AE-F36E-81ED-BF51-D3E979519A4F}"/>
                  </a:ext>
                </a:extLst>
              </p:cNvPr>
              <p:cNvSpPr/>
              <p:nvPr/>
            </p:nvSpPr>
            <p:spPr>
              <a:xfrm>
                <a:off x="7338060" y="6482080"/>
                <a:ext cx="2419985" cy="393065"/>
              </a:xfrm>
              <a:custGeom>
                <a:avLst/>
                <a:gdLst>
                  <a:gd name="connsiteX0" fmla="*/ 0 w 2305316"/>
                  <a:gd name="connsiteY0" fmla="*/ 0 h 392806"/>
                  <a:gd name="connsiteX1" fmla="*/ 2305316 w 2305316"/>
                  <a:gd name="connsiteY1" fmla="*/ 0 h 392806"/>
                  <a:gd name="connsiteX2" fmla="*/ 2163649 w 2305316"/>
                  <a:gd name="connsiteY2" fmla="*/ 392806 h 392806"/>
                  <a:gd name="connsiteX3" fmla="*/ 0 w 2305316"/>
                  <a:gd name="connsiteY3" fmla="*/ 392806 h 3928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05316" h="392806">
                    <a:moveTo>
                      <a:pt x="0" y="0"/>
                    </a:moveTo>
                    <a:lnTo>
                      <a:pt x="2305316" y="0"/>
                    </a:lnTo>
                    <a:lnTo>
                      <a:pt x="2163649" y="392806"/>
                    </a:lnTo>
                    <a:lnTo>
                      <a:pt x="0" y="392806"/>
                    </a:lnTo>
                    <a:close/>
                  </a:path>
                </a:pathLst>
              </a:custGeom>
              <a:solidFill>
                <a:srgbClr val="5E76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4A4CE011-E0AD-EDE7-0126-1EA3C440CDCC}"/>
                  </a:ext>
                </a:extLst>
              </p:cNvPr>
              <p:cNvSpPr txBox="1"/>
              <p:nvPr/>
            </p:nvSpPr>
            <p:spPr>
              <a:xfrm>
                <a:off x="7940838" y="6492060"/>
                <a:ext cx="121475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总结展望</a:t>
                </a: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222"/>
    </mc:Choice>
    <mc:Fallback xmlns="">
      <p:transition spd="slow" advTm="40222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29"/>
          <p:cNvSpPr/>
          <p:nvPr>
            <p:custDataLst>
              <p:tags r:id="rId1"/>
            </p:custDataLst>
          </p:nvPr>
        </p:nvSpPr>
        <p:spPr>
          <a:xfrm>
            <a:off x="644863" y="443505"/>
            <a:ext cx="1867428" cy="584775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zh-CN" altLang="en-US" sz="3200" b="1" dirty="0">
                <a:solidFill>
                  <a:srgbClr val="3441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架构简介</a:t>
            </a:r>
          </a:p>
        </p:txBody>
      </p:sp>
      <p:sp>
        <p:nvSpPr>
          <p:cNvPr id="31" name="矩形 30"/>
          <p:cNvSpPr/>
          <p:nvPr/>
        </p:nvSpPr>
        <p:spPr>
          <a:xfrm>
            <a:off x="2512291" y="512368"/>
            <a:ext cx="45719" cy="447048"/>
          </a:xfrm>
          <a:prstGeom prst="rect">
            <a:avLst/>
          </a:prstGeom>
          <a:solidFill>
            <a:srgbClr val="344159"/>
          </a:solidFill>
          <a:ln>
            <a:solidFill>
              <a:srgbClr val="000000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文本框 7"/>
          <p:cNvSpPr txBox="1"/>
          <p:nvPr>
            <p:custDataLst>
              <p:tags r:id="rId2"/>
            </p:custDataLst>
          </p:nvPr>
        </p:nvSpPr>
        <p:spPr>
          <a:xfrm>
            <a:off x="1168203" y="1398608"/>
            <a:ext cx="2471157" cy="406360"/>
          </a:xfrm>
          <a:prstGeom prst="rect">
            <a:avLst/>
          </a:prstGeom>
          <a:solidFill>
            <a:srgbClr val="344159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90516" tIns="45259" rIns="90516" bIns="45259" rtlCol="0">
            <a:spAutoFit/>
          </a:bodyPr>
          <a:lstStyle>
            <a:defPPr>
              <a:defRPr lang="zh-CN"/>
            </a:defPPr>
            <a:lvl1pPr algn="ctr">
              <a:lnSpc>
                <a:spcPct val="110000"/>
              </a:lnSpc>
              <a:defRPr sz="2000" b="1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</a:defRPr>
            </a:lvl1pPr>
          </a:lstStyle>
          <a:p>
            <a:r>
              <a:rPr lang="en-US" altLang="zh-CN" dirty="0"/>
              <a:t>Controller</a:t>
            </a:r>
          </a:p>
        </p:txBody>
      </p:sp>
      <p:sp>
        <p:nvSpPr>
          <p:cNvPr id="11" name="文本框 10"/>
          <p:cNvSpPr txBox="1"/>
          <p:nvPr>
            <p:custDataLst>
              <p:tags r:id="rId3"/>
            </p:custDataLst>
          </p:nvPr>
        </p:nvSpPr>
        <p:spPr>
          <a:xfrm>
            <a:off x="7658455" y="1398608"/>
            <a:ext cx="2471157" cy="406360"/>
          </a:xfrm>
          <a:prstGeom prst="rect">
            <a:avLst/>
          </a:prstGeom>
          <a:solidFill>
            <a:srgbClr val="344159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90516" tIns="45259" rIns="90516" bIns="45259" rtlCol="0">
            <a:spAutoFit/>
          </a:bodyPr>
          <a:lstStyle>
            <a:defPPr>
              <a:defRPr lang="zh-CN"/>
            </a:defPPr>
            <a:lvl1pPr algn="ctr">
              <a:lnSpc>
                <a:spcPct val="110000"/>
              </a:lnSpc>
              <a:defRPr sz="2000" b="1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</a:defRPr>
            </a:lvl1pPr>
          </a:lstStyle>
          <a:p>
            <a:r>
              <a:rPr lang="en-US" altLang="zh-CN" dirty="0"/>
              <a:t>Model</a:t>
            </a:r>
          </a:p>
        </p:txBody>
      </p:sp>
      <p:sp>
        <p:nvSpPr>
          <p:cNvPr id="4" name="文本框 3"/>
          <p:cNvSpPr txBox="1"/>
          <p:nvPr>
            <p:custDataLst>
              <p:tags r:id="rId4"/>
            </p:custDataLst>
          </p:nvPr>
        </p:nvSpPr>
        <p:spPr>
          <a:xfrm>
            <a:off x="1168202" y="4846895"/>
            <a:ext cx="2471157" cy="406360"/>
          </a:xfrm>
          <a:prstGeom prst="rect">
            <a:avLst/>
          </a:prstGeom>
          <a:solidFill>
            <a:srgbClr val="344159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90516" tIns="45259" rIns="90516" bIns="45259" rtlCol="0">
            <a:spAutoFit/>
          </a:bodyPr>
          <a:lstStyle>
            <a:defPPr>
              <a:defRPr lang="zh-CN"/>
            </a:defPPr>
            <a:lvl1pPr algn="ctr">
              <a:lnSpc>
                <a:spcPct val="110000"/>
              </a:lnSpc>
              <a:defRPr sz="2000" b="1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</a:defRPr>
            </a:lvl1pPr>
          </a:lstStyle>
          <a:p>
            <a:r>
              <a:rPr lang="en-US" altLang="zh-CN" dirty="0"/>
              <a:t>View</a:t>
            </a:r>
          </a:p>
        </p:txBody>
      </p:sp>
      <p:sp>
        <p:nvSpPr>
          <p:cNvPr id="6" name="标题 1"/>
          <p:cNvSpPr txBox="1"/>
          <p:nvPr/>
        </p:nvSpPr>
        <p:spPr>
          <a:xfrm>
            <a:off x="8022436" y="3487118"/>
            <a:ext cx="3099070" cy="644627"/>
          </a:xfrm>
          <a:prstGeom prst="rect">
            <a:avLst/>
          </a:prstGeom>
        </p:spPr>
        <p:txBody>
          <a:bodyPr>
            <a:normAutofit fontScale="3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210000"/>
              </a:lnSpc>
            </a:pPr>
            <a:br>
              <a:rPr lang="zh-CN" altLang="en-US" sz="3110" b="1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zh-CN" altLang="en-US" sz="311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52369" y="1431883"/>
            <a:ext cx="2495527" cy="1557718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58455" y="2078659"/>
            <a:ext cx="2544171" cy="1644716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52369" y="4356534"/>
            <a:ext cx="3196391" cy="1565413"/>
          </a:xfrm>
          <a:prstGeom prst="rect">
            <a:avLst/>
          </a:prstGeom>
        </p:spPr>
      </p:pic>
      <p:grpSp>
        <p:nvGrpSpPr>
          <p:cNvPr id="3" name="组合 2">
            <a:extLst>
              <a:ext uri="{FF2B5EF4-FFF2-40B4-BE49-F238E27FC236}">
                <a16:creationId xmlns:a16="http://schemas.microsoft.com/office/drawing/2014/main" id="{F6130B73-7B78-BD60-64A2-6E579EB19426}"/>
              </a:ext>
            </a:extLst>
          </p:cNvPr>
          <p:cNvGrpSpPr/>
          <p:nvPr/>
        </p:nvGrpSpPr>
        <p:grpSpPr>
          <a:xfrm>
            <a:off x="13605" y="6464935"/>
            <a:ext cx="12178395" cy="432867"/>
            <a:chOff x="13605" y="6464935"/>
            <a:chExt cx="12178395" cy="432867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C94D184B-A328-EE0B-33B0-542A7536A135}"/>
                </a:ext>
              </a:extLst>
            </p:cNvPr>
            <p:cNvSpPr/>
            <p:nvPr/>
          </p:nvSpPr>
          <p:spPr>
            <a:xfrm>
              <a:off x="13605" y="6555105"/>
              <a:ext cx="12178395" cy="302895"/>
            </a:xfrm>
            <a:prstGeom prst="rect">
              <a:avLst/>
            </a:prstGeom>
            <a:solidFill>
              <a:srgbClr val="344159"/>
            </a:solidFill>
            <a:ln>
              <a:solidFill>
                <a:srgbClr val="000000">
                  <a:alpha val="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A0D79700-AEAB-9E9D-F990-35C9E1EDFCBF}"/>
                </a:ext>
              </a:extLst>
            </p:cNvPr>
            <p:cNvSpPr/>
            <p:nvPr/>
          </p:nvSpPr>
          <p:spPr>
            <a:xfrm flipH="1">
              <a:off x="11553555" y="6528470"/>
              <a:ext cx="4708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A8775730-3FB7-1BD4-E9CF-AF7B52585172}"/>
                </a:ext>
              </a:extLst>
            </p:cNvPr>
            <p:cNvSpPr txBox="1"/>
            <p:nvPr/>
          </p:nvSpPr>
          <p:spPr>
            <a:xfrm>
              <a:off x="1275946" y="6508097"/>
              <a:ext cx="12363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设计要求</a:t>
              </a: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BFD1ADBF-61E2-5EA9-B503-E964AF845F50}"/>
                </a:ext>
              </a:extLst>
            </p:cNvPr>
            <p:cNvSpPr txBox="1"/>
            <p:nvPr/>
          </p:nvSpPr>
          <p:spPr>
            <a:xfrm>
              <a:off x="3929840" y="6508097"/>
              <a:ext cx="12363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后端架构</a:t>
              </a: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7188067E-AFD2-6B0E-BC68-49820F1EA461}"/>
                </a:ext>
              </a:extLst>
            </p:cNvPr>
            <p:cNvSpPr txBox="1"/>
            <p:nvPr/>
          </p:nvSpPr>
          <p:spPr>
            <a:xfrm>
              <a:off x="6595359" y="6508097"/>
              <a:ext cx="12363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前端架构</a:t>
              </a:r>
            </a:p>
          </p:txBody>
        </p:sp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28008DFA-F323-87BD-90F8-0061D18AE01A}"/>
                </a:ext>
              </a:extLst>
            </p:cNvPr>
            <p:cNvGrpSpPr/>
            <p:nvPr/>
          </p:nvGrpSpPr>
          <p:grpSpPr>
            <a:xfrm>
              <a:off x="8751265" y="6464935"/>
              <a:ext cx="2419985" cy="393065"/>
              <a:chOff x="7338060" y="6482080"/>
              <a:chExt cx="2419985" cy="393065"/>
            </a:xfrm>
          </p:grpSpPr>
          <p:sp>
            <p:nvSpPr>
              <p:cNvPr id="24" name="任意多边形 17">
                <a:extLst>
                  <a:ext uri="{FF2B5EF4-FFF2-40B4-BE49-F238E27FC236}">
                    <a16:creationId xmlns:a16="http://schemas.microsoft.com/office/drawing/2014/main" id="{5EC98B52-47D1-1E52-7E81-755F2E6418F7}"/>
                  </a:ext>
                </a:extLst>
              </p:cNvPr>
              <p:cNvSpPr/>
              <p:nvPr/>
            </p:nvSpPr>
            <p:spPr>
              <a:xfrm>
                <a:off x="7338060" y="6482080"/>
                <a:ext cx="2419985" cy="393065"/>
              </a:xfrm>
              <a:custGeom>
                <a:avLst/>
                <a:gdLst>
                  <a:gd name="connsiteX0" fmla="*/ 0 w 2305316"/>
                  <a:gd name="connsiteY0" fmla="*/ 0 h 392806"/>
                  <a:gd name="connsiteX1" fmla="*/ 2305316 w 2305316"/>
                  <a:gd name="connsiteY1" fmla="*/ 0 h 392806"/>
                  <a:gd name="connsiteX2" fmla="*/ 2163649 w 2305316"/>
                  <a:gd name="connsiteY2" fmla="*/ 392806 h 392806"/>
                  <a:gd name="connsiteX3" fmla="*/ 0 w 2305316"/>
                  <a:gd name="connsiteY3" fmla="*/ 392806 h 3928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05316" h="392806">
                    <a:moveTo>
                      <a:pt x="0" y="0"/>
                    </a:moveTo>
                    <a:lnTo>
                      <a:pt x="2305316" y="0"/>
                    </a:lnTo>
                    <a:lnTo>
                      <a:pt x="2163649" y="392806"/>
                    </a:lnTo>
                    <a:lnTo>
                      <a:pt x="0" y="392806"/>
                    </a:lnTo>
                    <a:close/>
                  </a:path>
                </a:pathLst>
              </a:custGeom>
              <a:solidFill>
                <a:srgbClr val="5E76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84CC97E0-C1D6-3CBE-12FA-68B29E0783A3}"/>
                  </a:ext>
                </a:extLst>
              </p:cNvPr>
              <p:cNvSpPr txBox="1"/>
              <p:nvPr/>
            </p:nvSpPr>
            <p:spPr>
              <a:xfrm>
                <a:off x="7940838" y="6492060"/>
                <a:ext cx="121475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总结展望</a:t>
                </a: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222"/>
    </mc:Choice>
    <mc:Fallback xmlns="">
      <p:transition spd="slow" advTm="40222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29"/>
          <p:cNvSpPr/>
          <p:nvPr>
            <p:custDataLst>
              <p:tags r:id="rId1"/>
            </p:custDataLst>
          </p:nvPr>
        </p:nvSpPr>
        <p:spPr>
          <a:xfrm>
            <a:off x="644863" y="443505"/>
            <a:ext cx="1867428" cy="584775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zh-CN" altLang="en-US" sz="3200" b="1" dirty="0">
                <a:solidFill>
                  <a:srgbClr val="3441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架构简介</a:t>
            </a:r>
          </a:p>
        </p:txBody>
      </p:sp>
      <p:sp>
        <p:nvSpPr>
          <p:cNvPr id="31" name="矩形 30"/>
          <p:cNvSpPr/>
          <p:nvPr/>
        </p:nvSpPr>
        <p:spPr>
          <a:xfrm>
            <a:off x="2512291" y="512368"/>
            <a:ext cx="45719" cy="447048"/>
          </a:xfrm>
          <a:prstGeom prst="rect">
            <a:avLst/>
          </a:prstGeom>
          <a:solidFill>
            <a:srgbClr val="344159"/>
          </a:solidFill>
          <a:ln>
            <a:solidFill>
              <a:srgbClr val="000000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469035" y="5553270"/>
            <a:ext cx="6126179" cy="633046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Java EE(</a:t>
            </a:r>
            <a:r>
              <a:rPr lang="en-US" altLang="zh-CN" dirty="0" err="1"/>
              <a:t>openjdk</a:t>
            </a:r>
            <a:r>
              <a:rPr lang="en-US" altLang="zh-CN" dirty="0"/>
              <a:t> 11.0.16.1 2022-08-12 LTS)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4469036" y="4938978"/>
            <a:ext cx="2924037" cy="518159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Servlet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7519079" y="4938977"/>
            <a:ext cx="3076136" cy="527537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Tomcat</a:t>
            </a:r>
            <a:endParaRPr lang="zh-CN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4507591" y="1391486"/>
            <a:ext cx="1760507" cy="75145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View</a:t>
            </a:r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7205070" y="1391486"/>
            <a:ext cx="1760507" cy="75145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Model</a:t>
            </a:r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5961371" y="2799430"/>
            <a:ext cx="1760507" cy="668799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Controller</a:t>
            </a:r>
            <a:endParaRPr lang="zh-CN" altLang="en-US" dirty="0"/>
          </a:p>
        </p:txBody>
      </p:sp>
      <p:cxnSp>
        <p:nvCxnSpPr>
          <p:cNvPr id="14" name="直接箭头连接符 13"/>
          <p:cNvCxnSpPr/>
          <p:nvPr/>
        </p:nvCxnSpPr>
        <p:spPr>
          <a:xfrm>
            <a:off x="6268098" y="1762241"/>
            <a:ext cx="93697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4396923" y="3913798"/>
            <a:ext cx="6329591" cy="854025"/>
          </a:xfrm>
          <a:prstGeom prst="rect">
            <a:avLst/>
          </a:prstGeom>
          <a:noFill/>
          <a:ln w="28575"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2" name="直接箭头连接符 21"/>
          <p:cNvCxnSpPr>
            <a:stCxn id="13" idx="1"/>
            <a:endCxn id="11" idx="2"/>
          </p:cNvCxnSpPr>
          <p:nvPr/>
        </p:nvCxnSpPr>
        <p:spPr>
          <a:xfrm flipH="1" flipV="1">
            <a:off x="5387845" y="2142936"/>
            <a:ext cx="573526" cy="99089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/>
          <p:cNvCxnSpPr>
            <a:stCxn id="13" idx="3"/>
            <a:endCxn id="12" idx="2"/>
          </p:cNvCxnSpPr>
          <p:nvPr/>
        </p:nvCxnSpPr>
        <p:spPr>
          <a:xfrm flipV="1">
            <a:off x="7721878" y="2142936"/>
            <a:ext cx="363446" cy="99089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矩形 27"/>
          <p:cNvSpPr/>
          <p:nvPr/>
        </p:nvSpPr>
        <p:spPr>
          <a:xfrm>
            <a:off x="4386974" y="4863951"/>
            <a:ext cx="6329591" cy="1425528"/>
          </a:xfrm>
          <a:prstGeom prst="rect">
            <a:avLst/>
          </a:prstGeom>
          <a:noFill/>
          <a:ln w="28575"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4386973" y="1103190"/>
            <a:ext cx="4776905" cy="2690990"/>
          </a:xfrm>
          <a:prstGeom prst="rect">
            <a:avLst/>
          </a:prstGeom>
          <a:noFill/>
          <a:ln w="28575"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/>
          <p:cNvSpPr/>
          <p:nvPr/>
        </p:nvSpPr>
        <p:spPr>
          <a:xfrm>
            <a:off x="4499723" y="4020862"/>
            <a:ext cx="6126179" cy="633046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SpringBoot</a:t>
            </a:r>
            <a:r>
              <a:rPr lang="en-US" altLang="zh-CN" dirty="0"/>
              <a:t> Framework</a:t>
            </a:r>
            <a:endParaRPr lang="zh-CN" altLang="en-US" dirty="0"/>
          </a:p>
        </p:txBody>
      </p:sp>
      <p:cxnSp>
        <p:nvCxnSpPr>
          <p:cNvPr id="33" name="直接箭头连接符 32"/>
          <p:cNvCxnSpPr/>
          <p:nvPr/>
        </p:nvCxnSpPr>
        <p:spPr>
          <a:xfrm flipV="1">
            <a:off x="2489556" y="4207092"/>
            <a:ext cx="0" cy="91682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矩形 35"/>
          <p:cNvSpPr/>
          <p:nvPr/>
        </p:nvSpPr>
        <p:spPr>
          <a:xfrm>
            <a:off x="1199756" y="3357258"/>
            <a:ext cx="2579600" cy="71244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platform.blue16.cn:8081</a:t>
            </a:r>
            <a:endParaRPr lang="zh-CN" altLang="en-US" dirty="0"/>
          </a:p>
        </p:txBody>
      </p:sp>
      <p:sp>
        <p:nvSpPr>
          <p:cNvPr id="40" name="矩形 39"/>
          <p:cNvSpPr/>
          <p:nvPr/>
        </p:nvSpPr>
        <p:spPr>
          <a:xfrm>
            <a:off x="1065410" y="1338653"/>
            <a:ext cx="2735647" cy="75145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校园内网服务器</a:t>
            </a:r>
          </a:p>
        </p:txBody>
      </p:sp>
      <p:sp>
        <p:nvSpPr>
          <p:cNvPr id="41" name="矩形 40"/>
          <p:cNvSpPr/>
          <p:nvPr/>
        </p:nvSpPr>
        <p:spPr>
          <a:xfrm>
            <a:off x="1134032" y="5292605"/>
            <a:ext cx="2735647" cy="75145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用户请求</a:t>
            </a:r>
          </a:p>
        </p:txBody>
      </p:sp>
      <p:cxnSp>
        <p:nvCxnSpPr>
          <p:cNvPr id="44" name="直接箭头连接符 43"/>
          <p:cNvCxnSpPr/>
          <p:nvPr/>
        </p:nvCxnSpPr>
        <p:spPr>
          <a:xfrm flipV="1">
            <a:off x="2433234" y="2258795"/>
            <a:ext cx="0" cy="91682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矩形 45"/>
          <p:cNvSpPr/>
          <p:nvPr/>
        </p:nvSpPr>
        <p:spPr>
          <a:xfrm>
            <a:off x="775359" y="1097143"/>
            <a:ext cx="3308035" cy="5192336"/>
          </a:xfrm>
          <a:prstGeom prst="rect">
            <a:avLst/>
          </a:prstGeom>
          <a:noFill/>
          <a:ln w="28575"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矩形 46"/>
          <p:cNvSpPr/>
          <p:nvPr/>
        </p:nvSpPr>
        <p:spPr>
          <a:xfrm>
            <a:off x="9334040" y="1089995"/>
            <a:ext cx="1382525" cy="2690990"/>
          </a:xfrm>
          <a:prstGeom prst="rect">
            <a:avLst/>
          </a:prstGeom>
          <a:noFill/>
          <a:ln w="28575"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矩形 47"/>
          <p:cNvSpPr/>
          <p:nvPr/>
        </p:nvSpPr>
        <p:spPr>
          <a:xfrm>
            <a:off x="9418628" y="2072960"/>
            <a:ext cx="1213348" cy="75145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MySQL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1065410" y="6514445"/>
            <a:ext cx="2290108" cy="382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程序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设计要求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12591F45-4CA0-B9E4-4B04-38A334E9906A}"/>
              </a:ext>
            </a:extLst>
          </p:cNvPr>
          <p:cNvGrpSpPr/>
          <p:nvPr/>
        </p:nvGrpSpPr>
        <p:grpSpPr>
          <a:xfrm>
            <a:off x="13605" y="6464935"/>
            <a:ext cx="12178395" cy="432867"/>
            <a:chOff x="13605" y="6464935"/>
            <a:chExt cx="12178395" cy="432867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53353E12-3AE0-8055-6111-D779058D00FB}"/>
                </a:ext>
              </a:extLst>
            </p:cNvPr>
            <p:cNvSpPr/>
            <p:nvPr/>
          </p:nvSpPr>
          <p:spPr>
            <a:xfrm>
              <a:off x="13605" y="6555105"/>
              <a:ext cx="12178395" cy="302895"/>
            </a:xfrm>
            <a:prstGeom prst="rect">
              <a:avLst/>
            </a:prstGeom>
            <a:solidFill>
              <a:srgbClr val="344159"/>
            </a:solidFill>
            <a:ln>
              <a:solidFill>
                <a:srgbClr val="000000">
                  <a:alpha val="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145137A9-312E-6A66-1710-451711F5BD9C}"/>
                </a:ext>
              </a:extLst>
            </p:cNvPr>
            <p:cNvSpPr/>
            <p:nvPr/>
          </p:nvSpPr>
          <p:spPr>
            <a:xfrm flipH="1">
              <a:off x="11553555" y="6528470"/>
              <a:ext cx="4708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8BEBC748-D411-4E3C-DD95-EFE8B667A71A}"/>
                </a:ext>
              </a:extLst>
            </p:cNvPr>
            <p:cNvSpPr txBox="1"/>
            <p:nvPr/>
          </p:nvSpPr>
          <p:spPr>
            <a:xfrm>
              <a:off x="1275946" y="6508097"/>
              <a:ext cx="12363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设计要求</a:t>
              </a: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FB0895F0-7061-F81A-B1FD-E6D7323C5D42}"/>
                </a:ext>
              </a:extLst>
            </p:cNvPr>
            <p:cNvSpPr txBox="1"/>
            <p:nvPr/>
          </p:nvSpPr>
          <p:spPr>
            <a:xfrm>
              <a:off x="3929840" y="6508097"/>
              <a:ext cx="12363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后端架构</a:t>
              </a: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E4757BFE-5C4C-F875-EE4D-745B3D3C9079}"/>
                </a:ext>
              </a:extLst>
            </p:cNvPr>
            <p:cNvSpPr txBox="1"/>
            <p:nvPr/>
          </p:nvSpPr>
          <p:spPr>
            <a:xfrm>
              <a:off x="6595359" y="6508097"/>
              <a:ext cx="12363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前端架构</a:t>
              </a:r>
            </a:p>
          </p:txBody>
        </p:sp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F993CF2A-9D4E-F855-2D92-0207FF7F02AD}"/>
                </a:ext>
              </a:extLst>
            </p:cNvPr>
            <p:cNvGrpSpPr/>
            <p:nvPr/>
          </p:nvGrpSpPr>
          <p:grpSpPr>
            <a:xfrm>
              <a:off x="8751265" y="6464935"/>
              <a:ext cx="2419985" cy="393065"/>
              <a:chOff x="7338060" y="6482080"/>
              <a:chExt cx="2419985" cy="393065"/>
            </a:xfrm>
          </p:grpSpPr>
          <p:sp>
            <p:nvSpPr>
              <p:cNvPr id="26" name="任意多边形 17">
                <a:extLst>
                  <a:ext uri="{FF2B5EF4-FFF2-40B4-BE49-F238E27FC236}">
                    <a16:creationId xmlns:a16="http://schemas.microsoft.com/office/drawing/2014/main" id="{078AE10A-4EAB-5DDC-771C-D6CA6A398813}"/>
                  </a:ext>
                </a:extLst>
              </p:cNvPr>
              <p:cNvSpPr/>
              <p:nvPr/>
            </p:nvSpPr>
            <p:spPr>
              <a:xfrm>
                <a:off x="7338060" y="6482080"/>
                <a:ext cx="2419985" cy="393065"/>
              </a:xfrm>
              <a:custGeom>
                <a:avLst/>
                <a:gdLst>
                  <a:gd name="connsiteX0" fmla="*/ 0 w 2305316"/>
                  <a:gd name="connsiteY0" fmla="*/ 0 h 392806"/>
                  <a:gd name="connsiteX1" fmla="*/ 2305316 w 2305316"/>
                  <a:gd name="connsiteY1" fmla="*/ 0 h 392806"/>
                  <a:gd name="connsiteX2" fmla="*/ 2163649 w 2305316"/>
                  <a:gd name="connsiteY2" fmla="*/ 392806 h 392806"/>
                  <a:gd name="connsiteX3" fmla="*/ 0 w 2305316"/>
                  <a:gd name="connsiteY3" fmla="*/ 392806 h 3928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05316" h="392806">
                    <a:moveTo>
                      <a:pt x="0" y="0"/>
                    </a:moveTo>
                    <a:lnTo>
                      <a:pt x="2305316" y="0"/>
                    </a:lnTo>
                    <a:lnTo>
                      <a:pt x="2163649" y="392806"/>
                    </a:lnTo>
                    <a:lnTo>
                      <a:pt x="0" y="392806"/>
                    </a:lnTo>
                    <a:close/>
                  </a:path>
                </a:pathLst>
              </a:custGeom>
              <a:solidFill>
                <a:srgbClr val="5E76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A9030881-F4C6-EDC2-3A71-9968606D3A21}"/>
                  </a:ext>
                </a:extLst>
              </p:cNvPr>
              <p:cNvSpPr txBox="1"/>
              <p:nvPr/>
            </p:nvSpPr>
            <p:spPr>
              <a:xfrm>
                <a:off x="7940838" y="6492060"/>
                <a:ext cx="121475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总结展望</a:t>
                </a: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993"/>
    </mc:Choice>
    <mc:Fallback xmlns="">
      <p:transition spd="slow" advTm="26993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29"/>
          <p:cNvSpPr/>
          <p:nvPr>
            <p:custDataLst>
              <p:tags r:id="rId1"/>
            </p:custDataLst>
          </p:nvPr>
        </p:nvSpPr>
        <p:spPr>
          <a:xfrm>
            <a:off x="644863" y="443505"/>
            <a:ext cx="1867428" cy="584775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zh-CN" altLang="en-US" sz="3200" b="1" dirty="0">
                <a:solidFill>
                  <a:srgbClr val="3441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架构简介</a:t>
            </a:r>
          </a:p>
        </p:txBody>
      </p:sp>
      <p:sp>
        <p:nvSpPr>
          <p:cNvPr id="31" name="矩形 30"/>
          <p:cNvSpPr/>
          <p:nvPr/>
        </p:nvSpPr>
        <p:spPr>
          <a:xfrm>
            <a:off x="2512291" y="512368"/>
            <a:ext cx="45719" cy="447048"/>
          </a:xfrm>
          <a:prstGeom prst="rect">
            <a:avLst/>
          </a:prstGeom>
          <a:solidFill>
            <a:srgbClr val="344159"/>
          </a:solidFill>
          <a:ln>
            <a:solidFill>
              <a:srgbClr val="000000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4" name="矩形 33"/>
          <p:cNvSpPr/>
          <p:nvPr>
            <p:custDataLst>
              <p:tags r:id="rId2"/>
            </p:custDataLst>
          </p:nvPr>
        </p:nvSpPr>
        <p:spPr>
          <a:xfrm>
            <a:off x="2620467" y="520151"/>
            <a:ext cx="5461208" cy="461665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3441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数据库</a:t>
            </a: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87160" y="1221135"/>
            <a:ext cx="4939748" cy="4914312"/>
          </a:xfrm>
          <a:prstGeom prst="rect">
            <a:avLst/>
          </a:prstGeom>
        </p:spPr>
      </p:pic>
      <p:sp>
        <p:nvSpPr>
          <p:cNvPr id="16" name="文本框 15"/>
          <p:cNvSpPr txBox="1"/>
          <p:nvPr>
            <p:custDataLst>
              <p:tags r:id="rId3"/>
            </p:custDataLst>
          </p:nvPr>
        </p:nvSpPr>
        <p:spPr>
          <a:xfrm>
            <a:off x="1227838" y="1389932"/>
            <a:ext cx="2374266" cy="406360"/>
          </a:xfrm>
          <a:prstGeom prst="rect">
            <a:avLst/>
          </a:prstGeom>
          <a:solidFill>
            <a:srgbClr val="344159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90516" tIns="45259" rIns="90516" bIns="45259" rtlCol="0">
            <a:spAutoFit/>
          </a:bodyPr>
          <a:lstStyle>
            <a:defPPr>
              <a:defRPr lang="zh-CN"/>
            </a:defPPr>
            <a:lvl1pPr algn="ctr">
              <a:lnSpc>
                <a:spcPct val="110000"/>
              </a:lnSpc>
              <a:defRPr sz="2000" b="1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</a:defRPr>
            </a:lvl1pPr>
          </a:lstStyle>
          <a:p>
            <a:r>
              <a:rPr lang="en-US" altLang="zh-CN" dirty="0"/>
              <a:t>Database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9B5CED5E-0AA1-176A-4995-3AEDB3B08863}"/>
              </a:ext>
            </a:extLst>
          </p:cNvPr>
          <p:cNvGrpSpPr/>
          <p:nvPr/>
        </p:nvGrpSpPr>
        <p:grpSpPr>
          <a:xfrm>
            <a:off x="13605" y="6464935"/>
            <a:ext cx="12178395" cy="432867"/>
            <a:chOff x="13605" y="6464935"/>
            <a:chExt cx="12178395" cy="432867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5733726F-565B-F6B1-04BB-D6F4E348130C}"/>
                </a:ext>
              </a:extLst>
            </p:cNvPr>
            <p:cNvSpPr/>
            <p:nvPr/>
          </p:nvSpPr>
          <p:spPr>
            <a:xfrm>
              <a:off x="13605" y="6555105"/>
              <a:ext cx="12178395" cy="302895"/>
            </a:xfrm>
            <a:prstGeom prst="rect">
              <a:avLst/>
            </a:prstGeom>
            <a:solidFill>
              <a:srgbClr val="344159"/>
            </a:solidFill>
            <a:ln>
              <a:solidFill>
                <a:srgbClr val="000000">
                  <a:alpha val="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C85634E6-B921-23EB-C2AB-75F50B93C626}"/>
                </a:ext>
              </a:extLst>
            </p:cNvPr>
            <p:cNvSpPr/>
            <p:nvPr/>
          </p:nvSpPr>
          <p:spPr>
            <a:xfrm flipH="1">
              <a:off x="11553555" y="6528470"/>
              <a:ext cx="4708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D4A0B64A-EC1C-5B68-21FD-E077FFF4668B}"/>
                </a:ext>
              </a:extLst>
            </p:cNvPr>
            <p:cNvSpPr txBox="1"/>
            <p:nvPr/>
          </p:nvSpPr>
          <p:spPr>
            <a:xfrm>
              <a:off x="1275946" y="6508097"/>
              <a:ext cx="12363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设计要求</a:t>
              </a: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DA1F8CB5-E8A4-8E9C-BE38-164F0F9DE730}"/>
                </a:ext>
              </a:extLst>
            </p:cNvPr>
            <p:cNvSpPr txBox="1"/>
            <p:nvPr/>
          </p:nvSpPr>
          <p:spPr>
            <a:xfrm>
              <a:off x="3929840" y="6508097"/>
              <a:ext cx="12363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后端架构</a:t>
              </a: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F0BDB4E6-C380-1CE8-B743-7DAB8E37BE5F}"/>
                </a:ext>
              </a:extLst>
            </p:cNvPr>
            <p:cNvSpPr txBox="1"/>
            <p:nvPr/>
          </p:nvSpPr>
          <p:spPr>
            <a:xfrm>
              <a:off x="6595359" y="6508097"/>
              <a:ext cx="12363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前端架构</a:t>
              </a:r>
            </a:p>
          </p:txBody>
        </p:sp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0E46A51C-DD53-39F3-56FE-97B525810CC7}"/>
                </a:ext>
              </a:extLst>
            </p:cNvPr>
            <p:cNvGrpSpPr/>
            <p:nvPr/>
          </p:nvGrpSpPr>
          <p:grpSpPr>
            <a:xfrm>
              <a:off x="8751265" y="6464935"/>
              <a:ext cx="2419985" cy="393065"/>
              <a:chOff x="7338060" y="6482080"/>
              <a:chExt cx="2419985" cy="393065"/>
            </a:xfrm>
          </p:grpSpPr>
          <p:sp>
            <p:nvSpPr>
              <p:cNvPr id="13" name="任意多边形 17">
                <a:extLst>
                  <a:ext uri="{FF2B5EF4-FFF2-40B4-BE49-F238E27FC236}">
                    <a16:creationId xmlns:a16="http://schemas.microsoft.com/office/drawing/2014/main" id="{3B503EAA-81E3-4563-3B39-5337A3B5D192}"/>
                  </a:ext>
                </a:extLst>
              </p:cNvPr>
              <p:cNvSpPr/>
              <p:nvPr/>
            </p:nvSpPr>
            <p:spPr>
              <a:xfrm>
                <a:off x="7338060" y="6482080"/>
                <a:ext cx="2419985" cy="393065"/>
              </a:xfrm>
              <a:custGeom>
                <a:avLst/>
                <a:gdLst>
                  <a:gd name="connsiteX0" fmla="*/ 0 w 2305316"/>
                  <a:gd name="connsiteY0" fmla="*/ 0 h 392806"/>
                  <a:gd name="connsiteX1" fmla="*/ 2305316 w 2305316"/>
                  <a:gd name="connsiteY1" fmla="*/ 0 h 392806"/>
                  <a:gd name="connsiteX2" fmla="*/ 2163649 w 2305316"/>
                  <a:gd name="connsiteY2" fmla="*/ 392806 h 392806"/>
                  <a:gd name="connsiteX3" fmla="*/ 0 w 2305316"/>
                  <a:gd name="connsiteY3" fmla="*/ 392806 h 3928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05316" h="392806">
                    <a:moveTo>
                      <a:pt x="0" y="0"/>
                    </a:moveTo>
                    <a:lnTo>
                      <a:pt x="2305316" y="0"/>
                    </a:lnTo>
                    <a:lnTo>
                      <a:pt x="2163649" y="392806"/>
                    </a:lnTo>
                    <a:lnTo>
                      <a:pt x="0" y="392806"/>
                    </a:lnTo>
                    <a:close/>
                  </a:path>
                </a:pathLst>
              </a:custGeom>
              <a:solidFill>
                <a:srgbClr val="5E76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9ADEEACB-C07D-1A90-ACDF-EC29F0B35BB1}"/>
                  </a:ext>
                </a:extLst>
              </p:cNvPr>
              <p:cNvSpPr txBox="1"/>
              <p:nvPr/>
            </p:nvSpPr>
            <p:spPr>
              <a:xfrm>
                <a:off x="7940838" y="6492060"/>
                <a:ext cx="121475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总结展望</a:t>
                </a: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378"/>
    </mc:Choice>
    <mc:Fallback xmlns="">
      <p:transition spd="slow" advTm="32378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29"/>
          <p:cNvSpPr/>
          <p:nvPr>
            <p:custDataLst>
              <p:tags r:id="rId1"/>
            </p:custDataLst>
          </p:nvPr>
        </p:nvSpPr>
        <p:spPr>
          <a:xfrm>
            <a:off x="644863" y="443505"/>
            <a:ext cx="1867428" cy="584775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zh-CN" altLang="en-US" sz="3200" b="1" dirty="0">
                <a:solidFill>
                  <a:srgbClr val="3441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架构简介</a:t>
            </a:r>
          </a:p>
        </p:txBody>
      </p:sp>
      <p:sp>
        <p:nvSpPr>
          <p:cNvPr id="31" name="矩形 30"/>
          <p:cNvSpPr/>
          <p:nvPr/>
        </p:nvSpPr>
        <p:spPr>
          <a:xfrm>
            <a:off x="2512291" y="512368"/>
            <a:ext cx="45719" cy="447048"/>
          </a:xfrm>
          <a:prstGeom prst="rect">
            <a:avLst/>
          </a:prstGeom>
          <a:solidFill>
            <a:srgbClr val="344159"/>
          </a:solidFill>
          <a:ln>
            <a:solidFill>
              <a:srgbClr val="000000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4" name="矩形 33"/>
          <p:cNvSpPr/>
          <p:nvPr>
            <p:custDataLst>
              <p:tags r:id="rId2"/>
            </p:custDataLst>
          </p:nvPr>
        </p:nvSpPr>
        <p:spPr>
          <a:xfrm>
            <a:off x="2620467" y="520151"/>
            <a:ext cx="5461208" cy="461665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3441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API</a:t>
            </a:r>
            <a:r>
              <a:rPr lang="zh-CN" altLang="en-US" sz="2400" b="1" dirty="0">
                <a:solidFill>
                  <a:srgbClr val="3441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调用文档</a:t>
            </a:r>
          </a:p>
        </p:txBody>
      </p:sp>
      <p:sp>
        <p:nvSpPr>
          <p:cNvPr id="16" name="文本框 15"/>
          <p:cNvSpPr txBox="1"/>
          <p:nvPr>
            <p:custDataLst>
              <p:tags r:id="rId3"/>
            </p:custDataLst>
          </p:nvPr>
        </p:nvSpPr>
        <p:spPr>
          <a:xfrm>
            <a:off x="1227838" y="1389932"/>
            <a:ext cx="4651158" cy="406360"/>
          </a:xfrm>
          <a:prstGeom prst="rect">
            <a:avLst/>
          </a:prstGeom>
          <a:solidFill>
            <a:srgbClr val="344159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90516" tIns="45259" rIns="90516" bIns="45259" rtlCol="0">
            <a:spAutoFit/>
          </a:bodyPr>
          <a:lstStyle>
            <a:defPPr>
              <a:defRPr lang="zh-CN"/>
            </a:defPPr>
            <a:lvl1pPr algn="ctr">
              <a:lnSpc>
                <a:spcPct val="110000"/>
              </a:lnSpc>
              <a:defRPr sz="2000" b="1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</a:defRPr>
            </a:lvl1pPr>
          </a:lstStyle>
          <a:p>
            <a:r>
              <a:rPr lang="zh-CN" altLang="en-US" dirty="0"/>
              <a:t>演示：使用</a:t>
            </a:r>
            <a:r>
              <a:rPr lang="en-US" altLang="zh-CN" dirty="0"/>
              <a:t>Python</a:t>
            </a:r>
            <a:r>
              <a:rPr lang="zh-CN" altLang="en-US" dirty="0"/>
              <a:t>模拟</a:t>
            </a:r>
            <a:r>
              <a:rPr lang="en-US" altLang="zh-CN" dirty="0"/>
              <a:t>Post/Get</a:t>
            </a:r>
            <a:r>
              <a:rPr lang="zh-CN" altLang="en-US" dirty="0"/>
              <a:t>请求</a:t>
            </a:r>
            <a:endParaRPr lang="en-US" altLang="zh-CN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755" y="1876483"/>
            <a:ext cx="7040245" cy="167025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548" y="3888977"/>
            <a:ext cx="3124619" cy="19204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4803" y="3905868"/>
            <a:ext cx="3494891" cy="192044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8937" y="1753827"/>
            <a:ext cx="3654618" cy="203786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4477" y="3917770"/>
            <a:ext cx="3596375" cy="208546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65410" y="6514445"/>
            <a:ext cx="2290108" cy="382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程序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设计要求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355432A7-5CBD-9354-0F1F-E37AEE0B757E}"/>
              </a:ext>
            </a:extLst>
          </p:cNvPr>
          <p:cNvGrpSpPr/>
          <p:nvPr/>
        </p:nvGrpSpPr>
        <p:grpSpPr>
          <a:xfrm>
            <a:off x="13605" y="6464935"/>
            <a:ext cx="12178395" cy="432867"/>
            <a:chOff x="13605" y="6464935"/>
            <a:chExt cx="12178395" cy="432867"/>
          </a:xfrm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E04353CC-2989-164B-193B-02FFA4916B11}"/>
                </a:ext>
              </a:extLst>
            </p:cNvPr>
            <p:cNvSpPr/>
            <p:nvPr/>
          </p:nvSpPr>
          <p:spPr>
            <a:xfrm>
              <a:off x="13605" y="6555105"/>
              <a:ext cx="12178395" cy="302895"/>
            </a:xfrm>
            <a:prstGeom prst="rect">
              <a:avLst/>
            </a:prstGeom>
            <a:solidFill>
              <a:srgbClr val="344159"/>
            </a:solidFill>
            <a:ln>
              <a:solidFill>
                <a:srgbClr val="000000">
                  <a:alpha val="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CD07FDEC-7247-865B-7C55-883F19A0A1FF}"/>
                </a:ext>
              </a:extLst>
            </p:cNvPr>
            <p:cNvSpPr/>
            <p:nvPr/>
          </p:nvSpPr>
          <p:spPr>
            <a:xfrm flipH="1">
              <a:off x="11553555" y="6528470"/>
              <a:ext cx="4708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03CB40C8-909C-0FF0-C7BD-659BB96043AD}"/>
                </a:ext>
              </a:extLst>
            </p:cNvPr>
            <p:cNvSpPr txBox="1"/>
            <p:nvPr/>
          </p:nvSpPr>
          <p:spPr>
            <a:xfrm>
              <a:off x="1275946" y="6508097"/>
              <a:ext cx="12363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设计要求</a:t>
              </a: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81D3FD95-7E26-7190-82BE-1727CF328ED7}"/>
                </a:ext>
              </a:extLst>
            </p:cNvPr>
            <p:cNvSpPr txBox="1"/>
            <p:nvPr/>
          </p:nvSpPr>
          <p:spPr>
            <a:xfrm>
              <a:off x="3929840" y="6508097"/>
              <a:ext cx="12363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后端架构</a:t>
              </a: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5296121F-2052-000A-B7D2-67F4B7865702}"/>
                </a:ext>
              </a:extLst>
            </p:cNvPr>
            <p:cNvSpPr txBox="1"/>
            <p:nvPr/>
          </p:nvSpPr>
          <p:spPr>
            <a:xfrm>
              <a:off x="6595359" y="6508097"/>
              <a:ext cx="12363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前端架构</a:t>
              </a:r>
            </a:p>
          </p:txBody>
        </p:sp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D3F0DCA7-7336-3200-621B-5EC2A213A96C}"/>
                </a:ext>
              </a:extLst>
            </p:cNvPr>
            <p:cNvGrpSpPr/>
            <p:nvPr/>
          </p:nvGrpSpPr>
          <p:grpSpPr>
            <a:xfrm>
              <a:off x="8751265" y="6464935"/>
              <a:ext cx="2419985" cy="393065"/>
              <a:chOff x="7338060" y="6482080"/>
              <a:chExt cx="2419985" cy="393065"/>
            </a:xfrm>
          </p:grpSpPr>
          <p:sp>
            <p:nvSpPr>
              <p:cNvPr id="19" name="任意多边形 17">
                <a:extLst>
                  <a:ext uri="{FF2B5EF4-FFF2-40B4-BE49-F238E27FC236}">
                    <a16:creationId xmlns:a16="http://schemas.microsoft.com/office/drawing/2014/main" id="{2445834C-D364-A6F0-8C97-27DE3139D616}"/>
                  </a:ext>
                </a:extLst>
              </p:cNvPr>
              <p:cNvSpPr/>
              <p:nvPr/>
            </p:nvSpPr>
            <p:spPr>
              <a:xfrm>
                <a:off x="7338060" y="6482080"/>
                <a:ext cx="2419985" cy="393065"/>
              </a:xfrm>
              <a:custGeom>
                <a:avLst/>
                <a:gdLst>
                  <a:gd name="connsiteX0" fmla="*/ 0 w 2305316"/>
                  <a:gd name="connsiteY0" fmla="*/ 0 h 392806"/>
                  <a:gd name="connsiteX1" fmla="*/ 2305316 w 2305316"/>
                  <a:gd name="connsiteY1" fmla="*/ 0 h 392806"/>
                  <a:gd name="connsiteX2" fmla="*/ 2163649 w 2305316"/>
                  <a:gd name="connsiteY2" fmla="*/ 392806 h 392806"/>
                  <a:gd name="connsiteX3" fmla="*/ 0 w 2305316"/>
                  <a:gd name="connsiteY3" fmla="*/ 392806 h 3928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05316" h="392806">
                    <a:moveTo>
                      <a:pt x="0" y="0"/>
                    </a:moveTo>
                    <a:lnTo>
                      <a:pt x="2305316" y="0"/>
                    </a:lnTo>
                    <a:lnTo>
                      <a:pt x="2163649" y="392806"/>
                    </a:lnTo>
                    <a:lnTo>
                      <a:pt x="0" y="392806"/>
                    </a:lnTo>
                    <a:close/>
                  </a:path>
                </a:pathLst>
              </a:custGeom>
              <a:solidFill>
                <a:srgbClr val="5E76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2668226D-B5DC-ED4D-5F05-BF475D0EA3B2}"/>
                  </a:ext>
                </a:extLst>
              </p:cNvPr>
              <p:cNvSpPr txBox="1"/>
              <p:nvPr/>
            </p:nvSpPr>
            <p:spPr>
              <a:xfrm>
                <a:off x="7940838" y="6492060"/>
                <a:ext cx="121475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总结展望</a:t>
                </a: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378"/>
    </mc:Choice>
    <mc:Fallback xmlns="">
      <p:transition spd="slow" advTm="32378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>
            <p:custDataLst>
              <p:tags r:id="rId1"/>
            </p:custDataLst>
          </p:nvPr>
        </p:nvSpPr>
        <p:spPr>
          <a:xfrm>
            <a:off x="644862" y="443505"/>
            <a:ext cx="1008910" cy="584775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zh-CN" altLang="en-US" sz="3200" b="1">
                <a:solidFill>
                  <a:srgbClr val="3441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目录</a:t>
            </a:r>
            <a:endParaRPr lang="zh-CN" altLang="en-US" sz="3200" b="1" dirty="0">
              <a:solidFill>
                <a:srgbClr val="34415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6FB8BFC6-E98E-13FA-B448-37B552F6CF88}"/>
              </a:ext>
            </a:extLst>
          </p:cNvPr>
          <p:cNvGrpSpPr/>
          <p:nvPr/>
        </p:nvGrpSpPr>
        <p:grpSpPr>
          <a:xfrm>
            <a:off x="4571918" y="3013501"/>
            <a:ext cx="4128381" cy="830997"/>
            <a:chOff x="4427801" y="2056990"/>
            <a:chExt cx="4128381" cy="830997"/>
          </a:xfrm>
        </p:grpSpPr>
        <p:sp>
          <p:nvSpPr>
            <p:cNvPr id="3" name="文本框 2"/>
            <p:cNvSpPr txBox="1"/>
            <p:nvPr/>
          </p:nvSpPr>
          <p:spPr>
            <a:xfrm>
              <a:off x="4427801" y="2056990"/>
              <a:ext cx="806631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800" b="1" dirty="0">
                  <a:solidFill>
                    <a:schemeClr val="bg2">
                      <a:lumMod val="50000"/>
                    </a:schemeClr>
                  </a:solidFill>
                  <a:latin typeface="黑体" panose="02010609060101010101" charset="-122"/>
                  <a:ea typeface="黑体" panose="02010609060101010101" charset="-122"/>
                </a:rPr>
                <a:t>04</a:t>
              </a:r>
              <a:endParaRPr lang="zh-CN" altLang="en-US" sz="4800" b="1" dirty="0">
                <a:solidFill>
                  <a:schemeClr val="bg2">
                    <a:lumMod val="50000"/>
                  </a:schemeClr>
                </a:solidFill>
                <a:latin typeface="黑体" panose="02010609060101010101" charset="-122"/>
                <a:ea typeface="黑体" panose="02010609060101010101" charset="-122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5358957" y="2219908"/>
              <a:ext cx="319722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3200" b="1">
                  <a:solidFill>
                    <a:srgbClr val="3441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dirty="0"/>
                <a:t>总结和展望</a:t>
              </a:r>
            </a:p>
          </p:txBody>
        </p:sp>
      </p:grpSp>
      <p:sp>
        <p:nvSpPr>
          <p:cNvPr id="12" name="矩形 11"/>
          <p:cNvSpPr/>
          <p:nvPr/>
        </p:nvSpPr>
        <p:spPr>
          <a:xfrm>
            <a:off x="1653772" y="512368"/>
            <a:ext cx="45719" cy="447048"/>
          </a:xfrm>
          <a:prstGeom prst="rect">
            <a:avLst/>
          </a:prstGeom>
          <a:solidFill>
            <a:srgbClr val="344159"/>
          </a:solidFill>
          <a:ln>
            <a:solidFill>
              <a:srgbClr val="000000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3" name="矩形 12"/>
          <p:cNvSpPr/>
          <p:nvPr>
            <p:custDataLst>
              <p:tags r:id="rId2"/>
            </p:custDataLst>
          </p:nvPr>
        </p:nvSpPr>
        <p:spPr>
          <a:xfrm>
            <a:off x="1796156" y="525122"/>
            <a:ext cx="6951608" cy="460375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3441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SWU_2048</a:t>
            </a:r>
            <a:endParaRPr lang="zh-CN" altLang="en-US" sz="2400" b="1" dirty="0">
              <a:solidFill>
                <a:srgbClr val="34415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374134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23"/>
    </mc:Choice>
    <mc:Fallback>
      <p:transition spd="slow" advTm="3423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>
            <p:custDataLst>
              <p:tags r:id="rId1"/>
            </p:custDataLst>
          </p:nvPr>
        </p:nvSpPr>
        <p:spPr>
          <a:xfrm>
            <a:off x="644862" y="443505"/>
            <a:ext cx="1008910" cy="584775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zh-CN" altLang="en-US" sz="3200" b="1">
                <a:solidFill>
                  <a:srgbClr val="3441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目录</a:t>
            </a:r>
            <a:endParaRPr lang="zh-CN" altLang="en-US" sz="3200" b="1" dirty="0">
              <a:solidFill>
                <a:srgbClr val="34415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653772" y="512368"/>
            <a:ext cx="45719" cy="447048"/>
          </a:xfrm>
          <a:prstGeom prst="rect">
            <a:avLst/>
          </a:prstGeom>
          <a:solidFill>
            <a:srgbClr val="344159"/>
          </a:solidFill>
          <a:ln>
            <a:solidFill>
              <a:srgbClr val="000000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3" name="矩形 12"/>
          <p:cNvSpPr/>
          <p:nvPr>
            <p:custDataLst>
              <p:tags r:id="rId2"/>
            </p:custDataLst>
          </p:nvPr>
        </p:nvSpPr>
        <p:spPr>
          <a:xfrm>
            <a:off x="1796156" y="525122"/>
            <a:ext cx="6951608" cy="460375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3441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关于小程序</a:t>
            </a:r>
            <a:r>
              <a:rPr lang="en-US" altLang="zh-CN" sz="2400" b="1" dirty="0">
                <a:solidFill>
                  <a:srgbClr val="3441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2048</a:t>
            </a:r>
            <a:r>
              <a:rPr lang="zh-CN" altLang="en-US" sz="2400" b="1" dirty="0">
                <a:solidFill>
                  <a:srgbClr val="3441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的相关开发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9954F972-A96A-E8ED-2011-33424B943AC0}"/>
              </a:ext>
            </a:extLst>
          </p:cNvPr>
          <p:cNvGrpSpPr/>
          <p:nvPr/>
        </p:nvGrpSpPr>
        <p:grpSpPr>
          <a:xfrm>
            <a:off x="3965631" y="1617053"/>
            <a:ext cx="4128381" cy="830997"/>
            <a:chOff x="4427801" y="2056990"/>
            <a:chExt cx="4128381" cy="830997"/>
          </a:xfrm>
        </p:grpSpPr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3005957A-3E99-871D-0E2D-EDA15E7E55C0}"/>
                </a:ext>
              </a:extLst>
            </p:cNvPr>
            <p:cNvSpPr txBox="1"/>
            <p:nvPr/>
          </p:nvSpPr>
          <p:spPr>
            <a:xfrm>
              <a:off x="4427801" y="2056990"/>
              <a:ext cx="806631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800" b="1" dirty="0">
                  <a:solidFill>
                    <a:schemeClr val="bg2">
                      <a:lumMod val="50000"/>
                    </a:schemeClr>
                  </a:solidFill>
                  <a:latin typeface="黑体" panose="02010609060101010101" charset="-122"/>
                  <a:ea typeface="黑体" panose="02010609060101010101" charset="-122"/>
                </a:rPr>
                <a:t>01</a:t>
              </a:r>
              <a:endParaRPr lang="zh-CN" altLang="en-US" sz="4800" b="1" dirty="0">
                <a:solidFill>
                  <a:schemeClr val="bg2">
                    <a:lumMod val="50000"/>
                  </a:schemeClr>
                </a:solidFill>
                <a:latin typeface="黑体" panose="02010609060101010101" charset="-122"/>
                <a:ea typeface="黑体" panose="02010609060101010101" charset="-122"/>
              </a:endParaRP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10F00DE6-A0B9-6C5A-A236-3E3B41CBF544}"/>
                </a:ext>
              </a:extLst>
            </p:cNvPr>
            <p:cNvSpPr txBox="1"/>
            <p:nvPr/>
          </p:nvSpPr>
          <p:spPr>
            <a:xfrm>
              <a:off x="5358957" y="2219908"/>
              <a:ext cx="319722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3200" b="1">
                  <a:solidFill>
                    <a:srgbClr val="3441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dirty="0"/>
                <a:t>前言</a:t>
              </a:r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37C8D2EE-27CB-2754-689C-019D6AC1CA30}"/>
              </a:ext>
            </a:extLst>
          </p:cNvPr>
          <p:cNvGrpSpPr/>
          <p:nvPr/>
        </p:nvGrpSpPr>
        <p:grpSpPr>
          <a:xfrm>
            <a:off x="3965631" y="2598003"/>
            <a:ext cx="4128381" cy="830997"/>
            <a:chOff x="4427801" y="2056990"/>
            <a:chExt cx="4128381" cy="830997"/>
          </a:xfrm>
        </p:grpSpPr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15B9CA10-75B5-31E9-F154-B909AB98EA0B}"/>
                </a:ext>
              </a:extLst>
            </p:cNvPr>
            <p:cNvSpPr txBox="1"/>
            <p:nvPr/>
          </p:nvSpPr>
          <p:spPr>
            <a:xfrm>
              <a:off x="4427801" y="2056990"/>
              <a:ext cx="806631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800" b="1" dirty="0">
                  <a:solidFill>
                    <a:schemeClr val="bg2">
                      <a:lumMod val="50000"/>
                    </a:schemeClr>
                  </a:solidFill>
                  <a:latin typeface="黑体" panose="02010609060101010101" charset="-122"/>
                  <a:ea typeface="黑体" panose="02010609060101010101" charset="-122"/>
                </a:rPr>
                <a:t>02</a:t>
              </a:r>
              <a:endParaRPr lang="zh-CN" altLang="en-US" sz="4800" b="1" dirty="0">
                <a:solidFill>
                  <a:schemeClr val="bg2">
                    <a:lumMod val="50000"/>
                  </a:schemeClr>
                </a:solidFill>
                <a:latin typeface="黑体" panose="02010609060101010101" charset="-122"/>
                <a:ea typeface="黑体" panose="02010609060101010101" charset="-122"/>
              </a:endParaRP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7573D597-F593-EA4D-87A0-A12ED2012594}"/>
                </a:ext>
              </a:extLst>
            </p:cNvPr>
            <p:cNvSpPr txBox="1"/>
            <p:nvPr/>
          </p:nvSpPr>
          <p:spPr>
            <a:xfrm>
              <a:off x="5358957" y="2219908"/>
              <a:ext cx="319722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3200" b="1">
                  <a:solidFill>
                    <a:srgbClr val="3441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dirty="0"/>
                <a:t>前端架构</a:t>
              </a:r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D6A631FA-C475-B6F6-6897-41413C9782AF}"/>
              </a:ext>
            </a:extLst>
          </p:cNvPr>
          <p:cNvGrpSpPr/>
          <p:nvPr/>
        </p:nvGrpSpPr>
        <p:grpSpPr>
          <a:xfrm>
            <a:off x="4031809" y="3578954"/>
            <a:ext cx="4128381" cy="830997"/>
            <a:chOff x="4427801" y="2056990"/>
            <a:chExt cx="4128381" cy="830997"/>
          </a:xfrm>
        </p:grpSpPr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6A610800-6B2A-CDA3-DB35-BE504BFB1509}"/>
                </a:ext>
              </a:extLst>
            </p:cNvPr>
            <p:cNvSpPr txBox="1"/>
            <p:nvPr/>
          </p:nvSpPr>
          <p:spPr>
            <a:xfrm>
              <a:off x="4427801" y="2056990"/>
              <a:ext cx="806631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800" b="1" dirty="0">
                  <a:solidFill>
                    <a:schemeClr val="bg2">
                      <a:lumMod val="50000"/>
                    </a:schemeClr>
                  </a:solidFill>
                  <a:latin typeface="黑体" panose="02010609060101010101" charset="-122"/>
                  <a:ea typeface="黑体" panose="02010609060101010101" charset="-122"/>
                </a:rPr>
                <a:t>03</a:t>
              </a:r>
              <a:endParaRPr lang="zh-CN" altLang="en-US" sz="4800" b="1" dirty="0">
                <a:solidFill>
                  <a:schemeClr val="bg2">
                    <a:lumMod val="50000"/>
                  </a:schemeClr>
                </a:solidFill>
                <a:latin typeface="黑体" panose="02010609060101010101" charset="-122"/>
                <a:ea typeface="黑体" panose="02010609060101010101" charset="-122"/>
              </a:endParaRPr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0827A8AD-2C54-BEE0-17A0-694BCC2BE408}"/>
                </a:ext>
              </a:extLst>
            </p:cNvPr>
            <p:cNvSpPr txBox="1"/>
            <p:nvPr/>
          </p:nvSpPr>
          <p:spPr>
            <a:xfrm>
              <a:off x="5358957" y="2219908"/>
              <a:ext cx="319722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3200" b="1">
                  <a:solidFill>
                    <a:srgbClr val="3441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dirty="0"/>
                <a:t>后端架构</a:t>
              </a:r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EFCF8C3F-2C41-C5E0-8AA4-EF7F31A0271C}"/>
              </a:ext>
            </a:extLst>
          </p:cNvPr>
          <p:cNvGrpSpPr/>
          <p:nvPr/>
        </p:nvGrpSpPr>
        <p:grpSpPr>
          <a:xfrm>
            <a:off x="4031809" y="4476600"/>
            <a:ext cx="4128381" cy="830997"/>
            <a:chOff x="4427801" y="2056990"/>
            <a:chExt cx="4128381" cy="830997"/>
          </a:xfrm>
        </p:grpSpPr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70A44ECC-AF43-095C-2C23-F95503DF36DA}"/>
                </a:ext>
              </a:extLst>
            </p:cNvPr>
            <p:cNvSpPr txBox="1"/>
            <p:nvPr/>
          </p:nvSpPr>
          <p:spPr>
            <a:xfrm>
              <a:off x="4427801" y="2056990"/>
              <a:ext cx="806631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800" b="1" dirty="0">
                  <a:solidFill>
                    <a:schemeClr val="bg2">
                      <a:lumMod val="50000"/>
                    </a:schemeClr>
                  </a:solidFill>
                  <a:latin typeface="黑体" panose="02010609060101010101" charset="-122"/>
                  <a:ea typeface="黑体" panose="02010609060101010101" charset="-122"/>
                </a:rPr>
                <a:t>04</a:t>
              </a:r>
              <a:endParaRPr lang="zh-CN" altLang="en-US" sz="4800" b="1" dirty="0">
                <a:solidFill>
                  <a:schemeClr val="bg2">
                    <a:lumMod val="50000"/>
                  </a:schemeClr>
                </a:solidFill>
                <a:latin typeface="黑体" panose="02010609060101010101" charset="-122"/>
                <a:ea typeface="黑体" panose="02010609060101010101" charset="-122"/>
              </a:endParaRP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E72E2372-0881-E493-4F73-CFC89FC7BFF0}"/>
                </a:ext>
              </a:extLst>
            </p:cNvPr>
            <p:cNvSpPr txBox="1"/>
            <p:nvPr/>
          </p:nvSpPr>
          <p:spPr>
            <a:xfrm>
              <a:off x="5358957" y="2219908"/>
              <a:ext cx="319722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3200" b="1">
                  <a:solidFill>
                    <a:srgbClr val="3441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dirty="0"/>
                <a:t>总结展望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23"/>
    </mc:Choice>
    <mc:Fallback xmlns="">
      <p:transition spd="slow" advTm="3423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>
            <p:custDataLst>
              <p:tags r:id="rId1"/>
            </p:custDataLst>
          </p:nvPr>
        </p:nvSpPr>
        <p:spPr>
          <a:xfrm>
            <a:off x="644862" y="443505"/>
            <a:ext cx="1008910" cy="584775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zh-CN" altLang="en-US" sz="3200" b="1">
                <a:solidFill>
                  <a:srgbClr val="3441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目录</a:t>
            </a:r>
            <a:endParaRPr lang="zh-CN" altLang="en-US" sz="3200" b="1" dirty="0">
              <a:solidFill>
                <a:srgbClr val="34415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653772" y="512368"/>
            <a:ext cx="45719" cy="447048"/>
          </a:xfrm>
          <a:prstGeom prst="rect">
            <a:avLst/>
          </a:prstGeom>
          <a:solidFill>
            <a:srgbClr val="344159"/>
          </a:solidFill>
          <a:ln>
            <a:solidFill>
              <a:srgbClr val="000000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3" name="矩形 12"/>
          <p:cNvSpPr/>
          <p:nvPr>
            <p:custDataLst>
              <p:tags r:id="rId2"/>
            </p:custDataLst>
          </p:nvPr>
        </p:nvSpPr>
        <p:spPr>
          <a:xfrm>
            <a:off x="1796156" y="525122"/>
            <a:ext cx="6951608" cy="460375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3441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关于小程序</a:t>
            </a:r>
            <a:r>
              <a:rPr lang="en-US" altLang="zh-CN" sz="2400" b="1" dirty="0">
                <a:solidFill>
                  <a:srgbClr val="3441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2048</a:t>
            </a:r>
            <a:r>
              <a:rPr lang="zh-CN" altLang="en-US" sz="2400" b="1" dirty="0">
                <a:solidFill>
                  <a:srgbClr val="3441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的相关开发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B1DB135-E16A-D14C-AC23-684DAA9FAD7C}"/>
              </a:ext>
            </a:extLst>
          </p:cNvPr>
          <p:cNvSpPr txBox="1"/>
          <p:nvPr/>
        </p:nvSpPr>
        <p:spPr>
          <a:xfrm>
            <a:off x="2348275" y="2088879"/>
            <a:ext cx="76129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atin typeface="华文楷体" panose="02010600040101010101" pitchFamily="2" charset="-122"/>
                <a:ea typeface="华文楷体" panose="02010600040101010101" pitchFamily="2" charset="-122"/>
              </a:rPr>
              <a:t>1.</a:t>
            </a:r>
            <a:r>
              <a:rPr lang="zh-CN" altLang="en-US" sz="2800" dirty="0">
                <a:latin typeface="华文楷体" panose="02010600040101010101" pitchFamily="2" charset="-122"/>
                <a:ea typeface="华文楷体" panose="02010600040101010101" pitchFamily="2" charset="-122"/>
              </a:rPr>
              <a:t>由于时间问题，没来得及加上音效，的确遗憾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64195BF-6ABD-5912-4632-A2B2EF594FC7}"/>
              </a:ext>
            </a:extLst>
          </p:cNvPr>
          <p:cNvSpPr txBox="1"/>
          <p:nvPr/>
        </p:nvSpPr>
        <p:spPr>
          <a:xfrm>
            <a:off x="2348275" y="2878654"/>
            <a:ext cx="86901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atin typeface="华文楷体" panose="02010600040101010101" pitchFamily="2" charset="-122"/>
                <a:ea typeface="华文楷体" panose="02010600040101010101" pitchFamily="2" charset="-122"/>
              </a:rPr>
              <a:t>2.</a:t>
            </a:r>
            <a:r>
              <a:rPr lang="zh-CN" altLang="en-US" sz="2800" dirty="0">
                <a:latin typeface="华文楷体" panose="02010600040101010101" pitchFamily="2" charset="-122"/>
                <a:ea typeface="华文楷体" panose="02010600040101010101" pitchFamily="2" charset="-122"/>
              </a:rPr>
              <a:t>由于时间问题，没来得及发布，所以大家不方便体验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4E5DFE73-6C25-BE84-5431-274951C25167}"/>
              </a:ext>
            </a:extLst>
          </p:cNvPr>
          <p:cNvGrpSpPr/>
          <p:nvPr/>
        </p:nvGrpSpPr>
        <p:grpSpPr>
          <a:xfrm>
            <a:off x="13605" y="6464935"/>
            <a:ext cx="12178395" cy="432867"/>
            <a:chOff x="13605" y="6464935"/>
            <a:chExt cx="12178395" cy="432867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06263858-3A88-5076-C884-DC66352E263A}"/>
                </a:ext>
              </a:extLst>
            </p:cNvPr>
            <p:cNvSpPr/>
            <p:nvPr/>
          </p:nvSpPr>
          <p:spPr>
            <a:xfrm>
              <a:off x="13605" y="6555105"/>
              <a:ext cx="12178395" cy="302895"/>
            </a:xfrm>
            <a:prstGeom prst="rect">
              <a:avLst/>
            </a:prstGeom>
            <a:solidFill>
              <a:srgbClr val="344159"/>
            </a:solidFill>
            <a:ln>
              <a:solidFill>
                <a:srgbClr val="000000">
                  <a:alpha val="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EE8F7A0D-F674-66D5-9C29-C8CDD4C5B19A}"/>
                </a:ext>
              </a:extLst>
            </p:cNvPr>
            <p:cNvSpPr/>
            <p:nvPr/>
          </p:nvSpPr>
          <p:spPr>
            <a:xfrm flipH="1">
              <a:off x="11553555" y="6528470"/>
              <a:ext cx="4708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54CF9653-5E7B-8F65-E7F2-AE8D31091870}"/>
                </a:ext>
              </a:extLst>
            </p:cNvPr>
            <p:cNvSpPr txBox="1"/>
            <p:nvPr/>
          </p:nvSpPr>
          <p:spPr>
            <a:xfrm>
              <a:off x="1275946" y="6508097"/>
              <a:ext cx="12363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设计要求</a:t>
              </a: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C1F3FEBD-E997-5F19-1263-DD2A8D82E04D}"/>
                </a:ext>
              </a:extLst>
            </p:cNvPr>
            <p:cNvSpPr txBox="1"/>
            <p:nvPr/>
          </p:nvSpPr>
          <p:spPr>
            <a:xfrm>
              <a:off x="3929840" y="6508097"/>
              <a:ext cx="12363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后端架构</a:t>
              </a: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164A9BB3-D438-89F7-86D6-71BAC620FD37}"/>
                </a:ext>
              </a:extLst>
            </p:cNvPr>
            <p:cNvSpPr txBox="1"/>
            <p:nvPr/>
          </p:nvSpPr>
          <p:spPr>
            <a:xfrm>
              <a:off x="6595359" y="6508097"/>
              <a:ext cx="12363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前端架构</a:t>
              </a:r>
            </a:p>
          </p:txBody>
        </p:sp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00114E18-3F92-8E5C-2DB6-EB16D43AFF82}"/>
                </a:ext>
              </a:extLst>
            </p:cNvPr>
            <p:cNvGrpSpPr/>
            <p:nvPr/>
          </p:nvGrpSpPr>
          <p:grpSpPr>
            <a:xfrm>
              <a:off x="8751265" y="6464935"/>
              <a:ext cx="2419985" cy="393065"/>
              <a:chOff x="7338060" y="6482080"/>
              <a:chExt cx="2419985" cy="393065"/>
            </a:xfrm>
          </p:grpSpPr>
          <p:sp>
            <p:nvSpPr>
              <p:cNvPr id="17" name="任意多边形 17">
                <a:extLst>
                  <a:ext uri="{FF2B5EF4-FFF2-40B4-BE49-F238E27FC236}">
                    <a16:creationId xmlns:a16="http://schemas.microsoft.com/office/drawing/2014/main" id="{BE997EE5-0BD3-D437-F49F-6B5BCA168D79}"/>
                  </a:ext>
                </a:extLst>
              </p:cNvPr>
              <p:cNvSpPr/>
              <p:nvPr/>
            </p:nvSpPr>
            <p:spPr>
              <a:xfrm>
                <a:off x="7338060" y="6482080"/>
                <a:ext cx="2419985" cy="393065"/>
              </a:xfrm>
              <a:custGeom>
                <a:avLst/>
                <a:gdLst>
                  <a:gd name="connsiteX0" fmla="*/ 0 w 2305316"/>
                  <a:gd name="connsiteY0" fmla="*/ 0 h 392806"/>
                  <a:gd name="connsiteX1" fmla="*/ 2305316 w 2305316"/>
                  <a:gd name="connsiteY1" fmla="*/ 0 h 392806"/>
                  <a:gd name="connsiteX2" fmla="*/ 2163649 w 2305316"/>
                  <a:gd name="connsiteY2" fmla="*/ 392806 h 392806"/>
                  <a:gd name="connsiteX3" fmla="*/ 0 w 2305316"/>
                  <a:gd name="connsiteY3" fmla="*/ 392806 h 3928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05316" h="392806">
                    <a:moveTo>
                      <a:pt x="0" y="0"/>
                    </a:moveTo>
                    <a:lnTo>
                      <a:pt x="2305316" y="0"/>
                    </a:lnTo>
                    <a:lnTo>
                      <a:pt x="2163649" y="392806"/>
                    </a:lnTo>
                    <a:lnTo>
                      <a:pt x="0" y="392806"/>
                    </a:lnTo>
                    <a:close/>
                  </a:path>
                </a:pathLst>
              </a:custGeom>
              <a:solidFill>
                <a:srgbClr val="5E76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25CE3B6F-7E69-5A6F-DA34-3A3C916B2E57}"/>
                  </a:ext>
                </a:extLst>
              </p:cNvPr>
              <p:cNvSpPr txBox="1"/>
              <p:nvPr/>
            </p:nvSpPr>
            <p:spPr>
              <a:xfrm>
                <a:off x="7940838" y="6492060"/>
                <a:ext cx="121475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总结展望</a:t>
                </a:r>
              </a:p>
            </p:txBody>
          </p:sp>
        </p:grpSp>
      </p:grpSp>
      <p:sp>
        <p:nvSpPr>
          <p:cNvPr id="19" name="文本框 18">
            <a:extLst>
              <a:ext uri="{FF2B5EF4-FFF2-40B4-BE49-F238E27FC236}">
                <a16:creationId xmlns:a16="http://schemas.microsoft.com/office/drawing/2014/main" id="{A8F4D47B-9816-E8A9-7B24-CA13FC803E3A}"/>
              </a:ext>
            </a:extLst>
          </p:cNvPr>
          <p:cNvSpPr txBox="1"/>
          <p:nvPr/>
        </p:nvSpPr>
        <p:spPr>
          <a:xfrm>
            <a:off x="2348275" y="3668429"/>
            <a:ext cx="40222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atin typeface="华文楷体" panose="02010600040101010101" pitchFamily="2" charset="-122"/>
                <a:ea typeface="华文楷体" panose="02010600040101010101" pitchFamily="2" charset="-122"/>
              </a:rPr>
              <a:t>3.</a:t>
            </a:r>
            <a:r>
              <a:rPr lang="zh-CN" altLang="en-US" sz="2800" dirty="0">
                <a:latin typeface="华文楷体" panose="02010600040101010101" pitchFamily="2" charset="-122"/>
                <a:ea typeface="华文楷体" panose="02010600040101010101" pitchFamily="2" charset="-122"/>
              </a:rPr>
              <a:t>滑动问题，有点不跟手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42497A18-8E79-1A50-1E60-BD608D7ECCB0}"/>
              </a:ext>
            </a:extLst>
          </p:cNvPr>
          <p:cNvSpPr txBox="1"/>
          <p:nvPr/>
        </p:nvSpPr>
        <p:spPr>
          <a:xfrm>
            <a:off x="2348275" y="4498377"/>
            <a:ext cx="65357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atin typeface="华文楷体" panose="02010600040101010101" pitchFamily="2" charset="-122"/>
                <a:ea typeface="华文楷体" panose="02010600040101010101" pitchFamily="2" charset="-122"/>
              </a:rPr>
              <a:t>4.</a:t>
            </a:r>
            <a:r>
              <a:rPr lang="zh-CN" altLang="en-US" sz="2800" dirty="0">
                <a:latin typeface="华文楷体" panose="02010600040101010101" pitchFamily="2" charset="-122"/>
                <a:ea typeface="华文楷体" panose="02010600040101010101" pitchFamily="2" charset="-122"/>
              </a:rPr>
              <a:t>对于新手，不太会玩，要添加一个教程</a:t>
            </a:r>
          </a:p>
        </p:txBody>
      </p:sp>
    </p:spTree>
    <p:extLst>
      <p:ext uri="{BB962C8B-B14F-4D97-AF65-F5344CB8AC3E}">
        <p14:creationId xmlns:p14="http://schemas.microsoft.com/office/powerpoint/2010/main" val="6332866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23"/>
    </mc:Choice>
    <mc:Fallback>
      <p:transition spd="slow" advTm="3423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>
            <p:custDataLst>
              <p:tags r:id="rId1"/>
            </p:custDataLst>
          </p:nvPr>
        </p:nvSpPr>
        <p:spPr>
          <a:xfrm>
            <a:off x="644862" y="443505"/>
            <a:ext cx="1008910" cy="584775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zh-CN" altLang="en-US" sz="3200" b="1">
                <a:solidFill>
                  <a:srgbClr val="3441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目录</a:t>
            </a:r>
            <a:endParaRPr lang="zh-CN" altLang="en-US" sz="3200" b="1" dirty="0">
              <a:solidFill>
                <a:srgbClr val="34415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653772" y="512368"/>
            <a:ext cx="45719" cy="447048"/>
          </a:xfrm>
          <a:prstGeom prst="rect">
            <a:avLst/>
          </a:prstGeom>
          <a:solidFill>
            <a:srgbClr val="344159"/>
          </a:solidFill>
          <a:ln>
            <a:solidFill>
              <a:srgbClr val="000000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3" name="矩形 12"/>
          <p:cNvSpPr/>
          <p:nvPr>
            <p:custDataLst>
              <p:tags r:id="rId2"/>
            </p:custDataLst>
          </p:nvPr>
        </p:nvSpPr>
        <p:spPr>
          <a:xfrm>
            <a:off x="1796156" y="525122"/>
            <a:ext cx="6951608" cy="460375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3441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关于小程序</a:t>
            </a:r>
            <a:r>
              <a:rPr lang="en-US" altLang="zh-CN" sz="2400" b="1" dirty="0">
                <a:solidFill>
                  <a:srgbClr val="3441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2048</a:t>
            </a:r>
            <a:r>
              <a:rPr lang="zh-CN" altLang="en-US" sz="2400" b="1" dirty="0">
                <a:solidFill>
                  <a:srgbClr val="3441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的相关开发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4E5DFE73-6C25-BE84-5431-274951C25167}"/>
              </a:ext>
            </a:extLst>
          </p:cNvPr>
          <p:cNvGrpSpPr/>
          <p:nvPr/>
        </p:nvGrpSpPr>
        <p:grpSpPr>
          <a:xfrm>
            <a:off x="13605" y="6464935"/>
            <a:ext cx="12178395" cy="432867"/>
            <a:chOff x="13605" y="6464935"/>
            <a:chExt cx="12178395" cy="432867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06263858-3A88-5076-C884-DC66352E263A}"/>
                </a:ext>
              </a:extLst>
            </p:cNvPr>
            <p:cNvSpPr/>
            <p:nvPr/>
          </p:nvSpPr>
          <p:spPr>
            <a:xfrm>
              <a:off x="13605" y="6555105"/>
              <a:ext cx="12178395" cy="302895"/>
            </a:xfrm>
            <a:prstGeom prst="rect">
              <a:avLst/>
            </a:prstGeom>
            <a:solidFill>
              <a:srgbClr val="344159"/>
            </a:solidFill>
            <a:ln>
              <a:solidFill>
                <a:srgbClr val="000000">
                  <a:alpha val="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EE8F7A0D-F674-66D5-9C29-C8CDD4C5B19A}"/>
                </a:ext>
              </a:extLst>
            </p:cNvPr>
            <p:cNvSpPr/>
            <p:nvPr/>
          </p:nvSpPr>
          <p:spPr>
            <a:xfrm flipH="1">
              <a:off x="11553555" y="6528470"/>
              <a:ext cx="4708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54CF9653-5E7B-8F65-E7F2-AE8D31091870}"/>
                </a:ext>
              </a:extLst>
            </p:cNvPr>
            <p:cNvSpPr txBox="1"/>
            <p:nvPr/>
          </p:nvSpPr>
          <p:spPr>
            <a:xfrm>
              <a:off x="1275946" y="6508097"/>
              <a:ext cx="12363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设计要求</a:t>
              </a: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C1F3FEBD-E997-5F19-1263-DD2A8D82E04D}"/>
                </a:ext>
              </a:extLst>
            </p:cNvPr>
            <p:cNvSpPr txBox="1"/>
            <p:nvPr/>
          </p:nvSpPr>
          <p:spPr>
            <a:xfrm>
              <a:off x="3929840" y="6508097"/>
              <a:ext cx="12363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后端架构</a:t>
              </a: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164A9BB3-D438-89F7-86D6-71BAC620FD37}"/>
                </a:ext>
              </a:extLst>
            </p:cNvPr>
            <p:cNvSpPr txBox="1"/>
            <p:nvPr/>
          </p:nvSpPr>
          <p:spPr>
            <a:xfrm>
              <a:off x="6595359" y="6508097"/>
              <a:ext cx="12363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前端架构</a:t>
              </a:r>
            </a:p>
          </p:txBody>
        </p:sp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00114E18-3F92-8E5C-2DB6-EB16D43AFF82}"/>
                </a:ext>
              </a:extLst>
            </p:cNvPr>
            <p:cNvGrpSpPr/>
            <p:nvPr/>
          </p:nvGrpSpPr>
          <p:grpSpPr>
            <a:xfrm>
              <a:off x="8751265" y="6464935"/>
              <a:ext cx="2419985" cy="393065"/>
              <a:chOff x="7338060" y="6482080"/>
              <a:chExt cx="2419985" cy="393065"/>
            </a:xfrm>
          </p:grpSpPr>
          <p:sp>
            <p:nvSpPr>
              <p:cNvPr id="17" name="任意多边形 17">
                <a:extLst>
                  <a:ext uri="{FF2B5EF4-FFF2-40B4-BE49-F238E27FC236}">
                    <a16:creationId xmlns:a16="http://schemas.microsoft.com/office/drawing/2014/main" id="{BE997EE5-0BD3-D437-F49F-6B5BCA168D79}"/>
                  </a:ext>
                </a:extLst>
              </p:cNvPr>
              <p:cNvSpPr/>
              <p:nvPr/>
            </p:nvSpPr>
            <p:spPr>
              <a:xfrm>
                <a:off x="7338060" y="6482080"/>
                <a:ext cx="2419985" cy="393065"/>
              </a:xfrm>
              <a:custGeom>
                <a:avLst/>
                <a:gdLst>
                  <a:gd name="connsiteX0" fmla="*/ 0 w 2305316"/>
                  <a:gd name="connsiteY0" fmla="*/ 0 h 392806"/>
                  <a:gd name="connsiteX1" fmla="*/ 2305316 w 2305316"/>
                  <a:gd name="connsiteY1" fmla="*/ 0 h 392806"/>
                  <a:gd name="connsiteX2" fmla="*/ 2163649 w 2305316"/>
                  <a:gd name="connsiteY2" fmla="*/ 392806 h 392806"/>
                  <a:gd name="connsiteX3" fmla="*/ 0 w 2305316"/>
                  <a:gd name="connsiteY3" fmla="*/ 392806 h 3928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05316" h="392806">
                    <a:moveTo>
                      <a:pt x="0" y="0"/>
                    </a:moveTo>
                    <a:lnTo>
                      <a:pt x="2305316" y="0"/>
                    </a:lnTo>
                    <a:lnTo>
                      <a:pt x="2163649" y="392806"/>
                    </a:lnTo>
                    <a:lnTo>
                      <a:pt x="0" y="392806"/>
                    </a:lnTo>
                    <a:close/>
                  </a:path>
                </a:pathLst>
              </a:custGeom>
              <a:solidFill>
                <a:srgbClr val="5E76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25CE3B6F-7E69-5A6F-DA34-3A3C916B2E57}"/>
                  </a:ext>
                </a:extLst>
              </p:cNvPr>
              <p:cNvSpPr txBox="1"/>
              <p:nvPr/>
            </p:nvSpPr>
            <p:spPr>
              <a:xfrm>
                <a:off x="7940838" y="6492060"/>
                <a:ext cx="121475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总结展望</a:t>
                </a:r>
              </a:p>
            </p:txBody>
          </p:sp>
        </p:grpSp>
      </p:grpSp>
      <p:sp>
        <p:nvSpPr>
          <p:cNvPr id="19" name="文本框 18">
            <a:extLst>
              <a:ext uri="{FF2B5EF4-FFF2-40B4-BE49-F238E27FC236}">
                <a16:creationId xmlns:a16="http://schemas.microsoft.com/office/drawing/2014/main" id="{4A092667-1376-4ECF-D147-4B091B7E193B}"/>
              </a:ext>
            </a:extLst>
          </p:cNvPr>
          <p:cNvSpPr txBox="1"/>
          <p:nvPr/>
        </p:nvSpPr>
        <p:spPr>
          <a:xfrm>
            <a:off x="2634977" y="1424283"/>
            <a:ext cx="46708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https://blue16.cn/index.php/2024/04/19/746/</a:t>
            </a:r>
            <a:endParaRPr lang="zh-CN" altLang="en-US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20C0E4D0-E3A6-54E1-1A14-0DF3E8F2B24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9525" y="1931140"/>
            <a:ext cx="6126410" cy="3856383"/>
          </a:xfrm>
          <a:prstGeom prst="rect">
            <a:avLst/>
          </a:prstGeom>
        </p:spPr>
      </p:pic>
      <p:pic>
        <p:nvPicPr>
          <p:cNvPr id="23" name="图片 22" descr="QR 代码&#10;&#10;描述已自动生成">
            <a:extLst>
              <a:ext uri="{FF2B5EF4-FFF2-40B4-BE49-F238E27FC236}">
                <a16:creationId xmlns:a16="http://schemas.microsoft.com/office/drawing/2014/main" id="{54D6C327-009B-310C-ACA3-142EE274768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7200" y="2082248"/>
            <a:ext cx="3705275" cy="3705275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C6D4958A-C62C-02EF-406E-80EE7AA9A7DF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911444" y="1403978"/>
            <a:ext cx="1600848" cy="406360"/>
          </a:xfrm>
          <a:prstGeom prst="rect">
            <a:avLst/>
          </a:prstGeom>
          <a:solidFill>
            <a:srgbClr val="344159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90516" tIns="45259" rIns="90516" bIns="45259" rtlCol="0">
            <a:spAutoFit/>
          </a:bodyPr>
          <a:lstStyle>
            <a:defPPr>
              <a:defRPr lang="zh-CN"/>
            </a:defPPr>
            <a:lvl1pPr algn="ctr">
              <a:lnSpc>
                <a:spcPct val="110000"/>
              </a:lnSpc>
              <a:defRPr sz="2000" b="1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</a:defRPr>
            </a:lvl1pPr>
          </a:lstStyle>
          <a:p>
            <a:r>
              <a:rPr lang="zh-CN" altLang="en-US" dirty="0"/>
              <a:t>发布地址</a:t>
            </a:r>
            <a:endParaRPr lang="en-US" altLang="zh-CN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328C4D1D-33D7-5B8E-A208-98CA474A8D9C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7728968" y="1424283"/>
            <a:ext cx="2471157" cy="406360"/>
          </a:xfrm>
          <a:prstGeom prst="rect">
            <a:avLst/>
          </a:prstGeom>
          <a:solidFill>
            <a:srgbClr val="344159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90516" tIns="45259" rIns="90516" bIns="45259" rtlCol="0">
            <a:spAutoFit/>
          </a:bodyPr>
          <a:lstStyle>
            <a:defPPr>
              <a:defRPr lang="zh-CN"/>
            </a:defPPr>
            <a:lvl1pPr algn="ctr">
              <a:lnSpc>
                <a:spcPct val="110000"/>
              </a:lnSpc>
              <a:defRPr sz="2000" b="1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</a:defRPr>
            </a:lvl1pPr>
          </a:lstStyle>
          <a:p>
            <a:r>
              <a:rPr lang="zh-CN" altLang="en-US" dirty="0"/>
              <a:t>体验版试玩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9752726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23"/>
    </mc:Choice>
    <mc:Fallback>
      <p:transition spd="slow" advTm="3423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/>
          <p:cNvGrpSpPr/>
          <p:nvPr/>
        </p:nvGrpSpPr>
        <p:grpSpPr>
          <a:xfrm>
            <a:off x="3666707" y="655843"/>
            <a:ext cx="5208492" cy="1460336"/>
            <a:chOff x="361913" y="2685647"/>
            <a:chExt cx="8361347" cy="2344321"/>
          </a:xfrm>
        </p:grpSpPr>
        <p:pic>
          <p:nvPicPr>
            <p:cNvPr id="20" name="图片 19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45044" y="2792398"/>
              <a:ext cx="5878216" cy="1631339"/>
            </a:xfrm>
            <a:prstGeom prst="rect">
              <a:avLst/>
            </a:prstGeom>
          </p:spPr>
        </p:pic>
        <p:pic>
          <p:nvPicPr>
            <p:cNvPr id="21" name="图片 20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001" t="5915" r="7785" b="8468"/>
            <a:stretch>
              <a:fillRect/>
            </a:stretch>
          </p:blipFill>
          <p:spPr>
            <a:xfrm>
              <a:off x="361913" y="2685647"/>
              <a:ext cx="2336268" cy="2344321"/>
            </a:xfrm>
            <a:prstGeom prst="rect">
              <a:avLst/>
            </a:prstGeom>
          </p:spPr>
        </p:pic>
        <p:pic>
          <p:nvPicPr>
            <p:cNvPr id="22" name="图片 21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10409" y="4457542"/>
              <a:ext cx="5061526" cy="375999"/>
            </a:xfrm>
            <a:prstGeom prst="rect">
              <a:avLst/>
            </a:prstGeom>
          </p:spPr>
        </p:pic>
      </p:grpSp>
      <p:grpSp>
        <p:nvGrpSpPr>
          <p:cNvPr id="2" name="组合 1"/>
          <p:cNvGrpSpPr/>
          <p:nvPr/>
        </p:nvGrpSpPr>
        <p:grpSpPr>
          <a:xfrm>
            <a:off x="0" y="2344196"/>
            <a:ext cx="12192000" cy="2515116"/>
            <a:chOff x="0" y="2398092"/>
            <a:chExt cx="12192000" cy="2515116"/>
          </a:xfrm>
        </p:grpSpPr>
        <p:pic>
          <p:nvPicPr>
            <p:cNvPr id="23" name="MH_Other_8"/>
            <p:cNvPicPr/>
            <p:nvPr>
              <p:custDataLst>
                <p:tags r:id="rId1"/>
              </p:custDataLst>
            </p:nvPr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887"/>
            <a:stretch>
              <a:fillRect/>
            </a:stretch>
          </p:blipFill>
          <p:spPr bwMode="auto">
            <a:xfrm rot="5400000" flipH="1">
              <a:off x="6024000" y="-2755051"/>
              <a:ext cx="144000" cy="104502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" name="MH_Other_8"/>
            <p:cNvPicPr/>
            <p:nvPr>
              <p:custDataLst>
                <p:tags r:id="rId2"/>
              </p:custDataLst>
            </p:nvPr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887"/>
            <a:stretch>
              <a:fillRect/>
            </a:stretch>
          </p:blipFill>
          <p:spPr bwMode="auto">
            <a:xfrm rot="16200000" flipH="1" flipV="1">
              <a:off x="6024001" y="-383935"/>
              <a:ext cx="144000" cy="104502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" name="矩形 24"/>
            <p:cNvSpPr/>
            <p:nvPr/>
          </p:nvSpPr>
          <p:spPr>
            <a:xfrm>
              <a:off x="0" y="2542701"/>
              <a:ext cx="12192000" cy="2233760"/>
            </a:xfrm>
            <a:prstGeom prst="rect">
              <a:avLst/>
            </a:prstGeom>
            <a:solidFill>
              <a:srgbClr val="3441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2108200" y="3105583"/>
              <a:ext cx="797560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600" b="1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请各位老师批评指正</a:t>
              </a:r>
              <a:endParaRPr lang="zh-CN" altLang="en-US" sz="6600" b="1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1737928" y="5473183"/>
            <a:ext cx="4879325" cy="466245"/>
            <a:chOff x="3005532" y="5380354"/>
            <a:chExt cx="4879325" cy="466245"/>
          </a:xfrm>
        </p:grpSpPr>
        <p:sp>
          <p:nvSpPr>
            <p:cNvPr id="27" name="TextBox 6"/>
            <p:cNvSpPr txBox="1"/>
            <p:nvPr/>
          </p:nvSpPr>
          <p:spPr>
            <a:xfrm>
              <a:off x="3468432" y="5380354"/>
              <a:ext cx="4416425" cy="459105"/>
            </a:xfrm>
            <a:prstGeom prst="rect">
              <a:avLst/>
            </a:prstGeom>
            <a:noFill/>
          </p:spPr>
          <p:txBody>
            <a:bodyPr wrap="none" lIns="91416" tIns="45708" rIns="91416" bIns="45708" rtlCol="0">
              <a:spAutoFit/>
            </a:bodyPr>
            <a:lstStyle>
              <a:defPPr>
                <a:defRPr lang="zh-CN"/>
              </a:defPPr>
              <a:lvl1pPr>
                <a:defRPr sz="2000">
                  <a:solidFill>
                    <a:schemeClr val="accent2"/>
                  </a:solidFill>
                  <a:latin typeface="+mn-ea"/>
                  <a:ea typeface="+mn-ea"/>
                </a:defRPr>
              </a:lvl1pPr>
            </a:lstStyle>
            <a:p>
              <a:r>
                <a:rPr lang="zh-CN" altLang="en-US" sz="2400" b="1" dirty="0">
                  <a:solidFill>
                    <a:srgbClr val="3441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答辩</a:t>
              </a:r>
              <a:r>
                <a:rPr lang="zh-CN" altLang="en-US" sz="2400" b="1">
                  <a:solidFill>
                    <a:srgbClr val="3441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人</a:t>
              </a:r>
              <a:r>
                <a:rPr lang="zh-CN" altLang="en-US" sz="2400">
                  <a:solidFill>
                    <a:srgbClr val="3441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r>
                <a:rPr lang="zh-CN" altLang="en-US" sz="2400" b="1">
                  <a:solidFill>
                    <a:srgbClr val="3441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王涪迪</a:t>
              </a:r>
              <a:r>
                <a:rPr lang="en-US" altLang="zh-CN" sz="2400" b="1">
                  <a:solidFill>
                    <a:srgbClr val="3441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zh-CN" altLang="en-US" sz="2400" b="1">
                  <a:solidFill>
                    <a:srgbClr val="3441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雷迪昊</a:t>
              </a:r>
              <a:r>
                <a:rPr lang="en-US" altLang="zh-CN" sz="2400" b="1">
                  <a:solidFill>
                    <a:srgbClr val="3441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zh-CN" altLang="en-US" sz="2400" b="1">
                  <a:solidFill>
                    <a:srgbClr val="3441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亢汶浩</a:t>
              </a:r>
              <a:r>
                <a:rPr lang="en-US" altLang="zh-CN" sz="2400" b="1">
                  <a:solidFill>
                    <a:srgbClr val="3441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endParaRPr lang="en-US" altLang="zh-CN" sz="2400" b="1" dirty="0">
                <a:solidFill>
                  <a:srgbClr val="344159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" name="Freeform 7"/>
            <p:cNvSpPr>
              <a:spLocks noChangeAspect="1" noEditPoints="1"/>
            </p:cNvSpPr>
            <p:nvPr/>
          </p:nvSpPr>
          <p:spPr bwMode="auto">
            <a:xfrm>
              <a:off x="3005532" y="5380355"/>
              <a:ext cx="462900" cy="466244"/>
            </a:xfrm>
            <a:custGeom>
              <a:avLst/>
              <a:gdLst>
                <a:gd name="T0" fmla="*/ 661 w 904"/>
                <a:gd name="T1" fmla="*/ 461 h 905"/>
                <a:gd name="T2" fmla="*/ 661 w 904"/>
                <a:gd name="T3" fmla="*/ 339 h 905"/>
                <a:gd name="T4" fmla="*/ 605 w 904"/>
                <a:gd name="T5" fmla="*/ 339 h 905"/>
                <a:gd name="T6" fmla="*/ 605 w 904"/>
                <a:gd name="T7" fmla="*/ 461 h 905"/>
                <a:gd name="T8" fmla="*/ 456 w 904"/>
                <a:gd name="T9" fmla="*/ 610 h 905"/>
                <a:gd name="T10" fmla="*/ 453 w 904"/>
                <a:gd name="T11" fmla="*/ 610 h 905"/>
                <a:gd name="T12" fmla="*/ 452 w 904"/>
                <a:gd name="T13" fmla="*/ 610 h 905"/>
                <a:gd name="T14" fmla="*/ 451 w 904"/>
                <a:gd name="T15" fmla="*/ 610 h 905"/>
                <a:gd name="T16" fmla="*/ 448 w 904"/>
                <a:gd name="T17" fmla="*/ 610 h 905"/>
                <a:gd name="T18" fmla="*/ 299 w 904"/>
                <a:gd name="T19" fmla="*/ 461 h 905"/>
                <a:gd name="T20" fmla="*/ 299 w 904"/>
                <a:gd name="T21" fmla="*/ 339 h 905"/>
                <a:gd name="T22" fmla="*/ 244 w 904"/>
                <a:gd name="T23" fmla="*/ 339 h 905"/>
                <a:gd name="T24" fmla="*/ 244 w 904"/>
                <a:gd name="T25" fmla="*/ 461 h 905"/>
                <a:gd name="T26" fmla="*/ 419 w 904"/>
                <a:gd name="T27" fmla="*/ 664 h 905"/>
                <a:gd name="T28" fmla="*/ 419 w 904"/>
                <a:gd name="T29" fmla="*/ 752 h 905"/>
                <a:gd name="T30" fmla="*/ 295 w 904"/>
                <a:gd name="T31" fmla="*/ 787 h 905"/>
                <a:gd name="T32" fmla="*/ 610 w 904"/>
                <a:gd name="T33" fmla="*/ 787 h 905"/>
                <a:gd name="T34" fmla="*/ 484 w 904"/>
                <a:gd name="T35" fmla="*/ 751 h 905"/>
                <a:gd name="T36" fmla="*/ 484 w 904"/>
                <a:gd name="T37" fmla="*/ 664 h 905"/>
                <a:gd name="T38" fmla="*/ 661 w 904"/>
                <a:gd name="T39" fmla="*/ 461 h 905"/>
                <a:gd name="T40" fmla="*/ 450 w 904"/>
                <a:gd name="T41" fmla="*/ 558 h 905"/>
                <a:gd name="T42" fmla="*/ 452 w 904"/>
                <a:gd name="T43" fmla="*/ 558 h 905"/>
                <a:gd name="T44" fmla="*/ 454 w 904"/>
                <a:gd name="T45" fmla="*/ 558 h 905"/>
                <a:gd name="T46" fmla="*/ 554 w 904"/>
                <a:gd name="T47" fmla="*/ 459 h 905"/>
                <a:gd name="T48" fmla="*/ 554 w 904"/>
                <a:gd name="T49" fmla="*/ 218 h 905"/>
                <a:gd name="T50" fmla="*/ 454 w 904"/>
                <a:gd name="T51" fmla="*/ 118 h 905"/>
                <a:gd name="T52" fmla="*/ 452 w 904"/>
                <a:gd name="T53" fmla="*/ 118 h 905"/>
                <a:gd name="T54" fmla="*/ 450 w 904"/>
                <a:gd name="T55" fmla="*/ 118 h 905"/>
                <a:gd name="T56" fmla="*/ 351 w 904"/>
                <a:gd name="T57" fmla="*/ 218 h 905"/>
                <a:gd name="T58" fmla="*/ 351 w 904"/>
                <a:gd name="T59" fmla="*/ 459 h 905"/>
                <a:gd name="T60" fmla="*/ 450 w 904"/>
                <a:gd name="T61" fmla="*/ 558 h 905"/>
                <a:gd name="T62" fmla="*/ 452 w 904"/>
                <a:gd name="T63" fmla="*/ 0 h 905"/>
                <a:gd name="T64" fmla="*/ 904 w 904"/>
                <a:gd name="T65" fmla="*/ 453 h 905"/>
                <a:gd name="T66" fmla="*/ 452 w 904"/>
                <a:gd name="T67" fmla="*/ 905 h 905"/>
                <a:gd name="T68" fmla="*/ 0 w 904"/>
                <a:gd name="T69" fmla="*/ 453 h 905"/>
                <a:gd name="T70" fmla="*/ 452 w 904"/>
                <a:gd name="T71" fmla="*/ 0 h 9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904" h="905">
                  <a:moveTo>
                    <a:pt x="661" y="461"/>
                  </a:moveTo>
                  <a:lnTo>
                    <a:pt x="661" y="339"/>
                  </a:lnTo>
                  <a:cubicBezTo>
                    <a:pt x="661" y="304"/>
                    <a:pt x="605" y="304"/>
                    <a:pt x="605" y="339"/>
                  </a:cubicBezTo>
                  <a:lnTo>
                    <a:pt x="605" y="461"/>
                  </a:lnTo>
                  <a:cubicBezTo>
                    <a:pt x="605" y="543"/>
                    <a:pt x="538" y="610"/>
                    <a:pt x="456" y="610"/>
                  </a:cubicBezTo>
                  <a:cubicBezTo>
                    <a:pt x="455" y="610"/>
                    <a:pt x="454" y="610"/>
                    <a:pt x="453" y="610"/>
                  </a:cubicBezTo>
                  <a:lnTo>
                    <a:pt x="452" y="610"/>
                  </a:lnTo>
                  <a:lnTo>
                    <a:pt x="451" y="610"/>
                  </a:lnTo>
                  <a:cubicBezTo>
                    <a:pt x="450" y="610"/>
                    <a:pt x="449" y="610"/>
                    <a:pt x="448" y="610"/>
                  </a:cubicBezTo>
                  <a:cubicBezTo>
                    <a:pt x="366" y="610"/>
                    <a:pt x="299" y="543"/>
                    <a:pt x="299" y="461"/>
                  </a:cubicBezTo>
                  <a:lnTo>
                    <a:pt x="299" y="339"/>
                  </a:lnTo>
                  <a:cubicBezTo>
                    <a:pt x="299" y="304"/>
                    <a:pt x="244" y="304"/>
                    <a:pt x="244" y="339"/>
                  </a:cubicBezTo>
                  <a:cubicBezTo>
                    <a:pt x="244" y="355"/>
                    <a:pt x="244" y="461"/>
                    <a:pt x="244" y="461"/>
                  </a:cubicBezTo>
                  <a:cubicBezTo>
                    <a:pt x="244" y="564"/>
                    <a:pt x="320" y="650"/>
                    <a:pt x="419" y="664"/>
                  </a:cubicBezTo>
                  <a:lnTo>
                    <a:pt x="419" y="752"/>
                  </a:lnTo>
                  <a:lnTo>
                    <a:pt x="295" y="787"/>
                  </a:lnTo>
                  <a:lnTo>
                    <a:pt x="610" y="787"/>
                  </a:lnTo>
                  <a:lnTo>
                    <a:pt x="484" y="751"/>
                  </a:lnTo>
                  <a:lnTo>
                    <a:pt x="484" y="664"/>
                  </a:lnTo>
                  <a:cubicBezTo>
                    <a:pt x="584" y="650"/>
                    <a:pt x="661" y="564"/>
                    <a:pt x="661" y="461"/>
                  </a:cubicBezTo>
                  <a:close/>
                  <a:moveTo>
                    <a:pt x="450" y="558"/>
                  </a:moveTo>
                  <a:cubicBezTo>
                    <a:pt x="451" y="558"/>
                    <a:pt x="451" y="558"/>
                    <a:pt x="452" y="558"/>
                  </a:cubicBezTo>
                  <a:cubicBezTo>
                    <a:pt x="453" y="558"/>
                    <a:pt x="453" y="558"/>
                    <a:pt x="454" y="558"/>
                  </a:cubicBezTo>
                  <a:cubicBezTo>
                    <a:pt x="509" y="558"/>
                    <a:pt x="554" y="514"/>
                    <a:pt x="554" y="459"/>
                  </a:cubicBezTo>
                  <a:lnTo>
                    <a:pt x="554" y="218"/>
                  </a:lnTo>
                  <a:cubicBezTo>
                    <a:pt x="554" y="163"/>
                    <a:pt x="509" y="118"/>
                    <a:pt x="454" y="118"/>
                  </a:cubicBezTo>
                  <a:cubicBezTo>
                    <a:pt x="453" y="118"/>
                    <a:pt x="453" y="118"/>
                    <a:pt x="452" y="118"/>
                  </a:cubicBezTo>
                  <a:cubicBezTo>
                    <a:pt x="452" y="118"/>
                    <a:pt x="451" y="118"/>
                    <a:pt x="450" y="118"/>
                  </a:cubicBezTo>
                  <a:cubicBezTo>
                    <a:pt x="395" y="118"/>
                    <a:pt x="351" y="163"/>
                    <a:pt x="351" y="218"/>
                  </a:cubicBezTo>
                  <a:lnTo>
                    <a:pt x="351" y="459"/>
                  </a:lnTo>
                  <a:cubicBezTo>
                    <a:pt x="351" y="514"/>
                    <a:pt x="395" y="558"/>
                    <a:pt x="450" y="558"/>
                  </a:cubicBezTo>
                  <a:close/>
                  <a:moveTo>
                    <a:pt x="452" y="0"/>
                  </a:moveTo>
                  <a:cubicBezTo>
                    <a:pt x="702" y="0"/>
                    <a:pt x="904" y="203"/>
                    <a:pt x="904" y="453"/>
                  </a:cubicBezTo>
                  <a:cubicBezTo>
                    <a:pt x="904" y="702"/>
                    <a:pt x="702" y="905"/>
                    <a:pt x="452" y="905"/>
                  </a:cubicBezTo>
                  <a:cubicBezTo>
                    <a:pt x="202" y="905"/>
                    <a:pt x="0" y="702"/>
                    <a:pt x="0" y="453"/>
                  </a:cubicBezTo>
                  <a:cubicBezTo>
                    <a:pt x="0" y="203"/>
                    <a:pt x="202" y="0"/>
                    <a:pt x="452" y="0"/>
                  </a:cubicBezTo>
                  <a:close/>
                </a:path>
              </a:pathLst>
            </a:custGeom>
            <a:solidFill>
              <a:srgbClr val="344159"/>
            </a:solidFill>
            <a:ln>
              <a:noFill/>
            </a:ln>
          </p:spPr>
          <p:txBody>
            <a:bodyPr vert="horz" wrap="square" lIns="91416" tIns="45708" rIns="91416" bIns="45708" numCol="1" anchor="t" anchorCtr="0" compatLnSpc="1"/>
            <a:lstStyle/>
            <a:p>
              <a:endPara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6887027" y="5473183"/>
            <a:ext cx="2779498" cy="466246"/>
            <a:chOff x="6368782" y="5380354"/>
            <a:chExt cx="2779498" cy="466246"/>
          </a:xfrm>
        </p:grpSpPr>
        <p:sp>
          <p:nvSpPr>
            <p:cNvPr id="28" name="TextBox 7"/>
            <p:cNvSpPr txBox="1"/>
            <p:nvPr/>
          </p:nvSpPr>
          <p:spPr>
            <a:xfrm>
              <a:off x="6833070" y="5380354"/>
              <a:ext cx="2315210" cy="459105"/>
            </a:xfrm>
            <a:prstGeom prst="rect">
              <a:avLst/>
            </a:prstGeom>
            <a:noFill/>
          </p:spPr>
          <p:txBody>
            <a:bodyPr wrap="none" lIns="91416" tIns="45708" rIns="91416" bIns="45708" rtlCol="0">
              <a:spAutoFit/>
            </a:bodyPr>
            <a:lstStyle>
              <a:defPPr>
                <a:defRPr lang="zh-CN"/>
              </a:defPPr>
              <a:lvl1pPr>
                <a:defRPr sz="2000" b="1">
                  <a:solidFill>
                    <a:srgbClr val="3441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2400" dirty="0"/>
                <a:t>指导</a:t>
              </a:r>
              <a:r>
                <a:rPr lang="zh-CN" altLang="en-US" sz="2400"/>
                <a:t>老师：周跃</a:t>
              </a:r>
              <a:endParaRPr lang="zh-CN" altLang="en-US" sz="2400" b="0" dirty="0"/>
            </a:p>
          </p:txBody>
        </p:sp>
        <p:sp>
          <p:nvSpPr>
            <p:cNvPr id="30" name="Freeform 8"/>
            <p:cNvSpPr>
              <a:spLocks noChangeAspect="1" noEditPoints="1"/>
            </p:cNvSpPr>
            <p:nvPr/>
          </p:nvSpPr>
          <p:spPr bwMode="auto">
            <a:xfrm>
              <a:off x="6368782" y="5380354"/>
              <a:ext cx="464288" cy="466246"/>
            </a:xfrm>
            <a:custGeom>
              <a:avLst/>
              <a:gdLst>
                <a:gd name="T0" fmla="*/ 422 w 422"/>
                <a:gd name="T1" fmla="*/ 211 h 422"/>
                <a:gd name="T2" fmla="*/ 0 w 422"/>
                <a:gd name="T3" fmla="*/ 211 h 422"/>
                <a:gd name="T4" fmla="*/ 340 w 422"/>
                <a:gd name="T5" fmla="*/ 117 h 422"/>
                <a:gd name="T6" fmla="*/ 345 w 422"/>
                <a:gd name="T7" fmla="*/ 123 h 422"/>
                <a:gd name="T8" fmla="*/ 344 w 422"/>
                <a:gd name="T9" fmla="*/ 226 h 422"/>
                <a:gd name="T10" fmla="*/ 340 w 422"/>
                <a:gd name="T11" fmla="*/ 227 h 422"/>
                <a:gd name="T12" fmla="*/ 217 w 422"/>
                <a:gd name="T13" fmla="*/ 226 h 422"/>
                <a:gd name="T14" fmla="*/ 215 w 422"/>
                <a:gd name="T15" fmla="*/ 222 h 422"/>
                <a:gd name="T16" fmla="*/ 286 w 422"/>
                <a:gd name="T17" fmla="*/ 164 h 422"/>
                <a:gd name="T18" fmla="*/ 215 w 422"/>
                <a:gd name="T19" fmla="*/ 171 h 422"/>
                <a:gd name="T20" fmla="*/ 217 w 422"/>
                <a:gd name="T21" fmla="*/ 119 h 422"/>
                <a:gd name="T22" fmla="*/ 220 w 422"/>
                <a:gd name="T23" fmla="*/ 117 h 422"/>
                <a:gd name="T24" fmla="*/ 220 w 422"/>
                <a:gd name="T25" fmla="*/ 96 h 422"/>
                <a:gd name="T26" fmla="*/ 202 w 422"/>
                <a:gd name="T27" fmla="*/ 104 h 422"/>
                <a:gd name="T28" fmla="*/ 194 w 422"/>
                <a:gd name="T29" fmla="*/ 174 h 422"/>
                <a:gd name="T30" fmla="*/ 186 w 422"/>
                <a:gd name="T31" fmla="*/ 166 h 422"/>
                <a:gd name="T32" fmla="*/ 137 w 422"/>
                <a:gd name="T33" fmla="*/ 151 h 422"/>
                <a:gd name="T34" fmla="*/ 54 w 422"/>
                <a:gd name="T35" fmla="*/ 173 h 422"/>
                <a:gd name="T36" fmla="*/ 77 w 422"/>
                <a:gd name="T37" fmla="*/ 243 h 422"/>
                <a:gd name="T38" fmla="*/ 81 w 422"/>
                <a:gd name="T39" fmla="*/ 192 h 422"/>
                <a:gd name="T40" fmla="*/ 81 w 422"/>
                <a:gd name="T41" fmla="*/ 256 h 422"/>
                <a:gd name="T42" fmla="*/ 106 w 422"/>
                <a:gd name="T43" fmla="*/ 350 h 422"/>
                <a:gd name="T44" fmla="*/ 112 w 422"/>
                <a:gd name="T45" fmla="*/ 272 h 422"/>
                <a:gd name="T46" fmla="*/ 137 w 422"/>
                <a:gd name="T47" fmla="*/ 350 h 422"/>
                <a:gd name="T48" fmla="*/ 137 w 422"/>
                <a:gd name="T49" fmla="*/ 256 h 422"/>
                <a:gd name="T50" fmla="*/ 137 w 422"/>
                <a:gd name="T51" fmla="*/ 192 h 422"/>
                <a:gd name="T52" fmla="*/ 162 w 422"/>
                <a:gd name="T53" fmla="*/ 192 h 422"/>
                <a:gd name="T54" fmla="*/ 186 w 422"/>
                <a:gd name="T55" fmla="*/ 185 h 422"/>
                <a:gd name="T56" fmla="*/ 194 w 422"/>
                <a:gd name="T57" fmla="*/ 222 h 422"/>
                <a:gd name="T58" fmla="*/ 202 w 422"/>
                <a:gd name="T59" fmla="*/ 240 h 422"/>
                <a:gd name="T60" fmla="*/ 220 w 422"/>
                <a:gd name="T61" fmla="*/ 248 h 422"/>
                <a:gd name="T62" fmla="*/ 359 w 422"/>
                <a:gd name="T63" fmla="*/ 240 h 422"/>
                <a:gd name="T64" fmla="*/ 366 w 422"/>
                <a:gd name="T65" fmla="*/ 222 h 422"/>
                <a:gd name="T66" fmla="*/ 359 w 422"/>
                <a:gd name="T67" fmla="*/ 104 h 422"/>
                <a:gd name="T68" fmla="*/ 220 w 422"/>
                <a:gd name="T69" fmla="*/ 96 h 422"/>
                <a:gd name="T70" fmla="*/ 344 w 422"/>
                <a:gd name="T71" fmla="*/ 277 h 422"/>
                <a:gd name="T72" fmla="*/ 346 w 422"/>
                <a:gd name="T73" fmla="*/ 351 h 422"/>
                <a:gd name="T74" fmla="*/ 298 w 422"/>
                <a:gd name="T75" fmla="*/ 277 h 422"/>
                <a:gd name="T76" fmla="*/ 250 w 422"/>
                <a:gd name="T77" fmla="*/ 351 h 422"/>
                <a:gd name="T78" fmla="*/ 244 w 422"/>
                <a:gd name="T79" fmla="*/ 277 h 422"/>
                <a:gd name="T80" fmla="*/ 221 w 422"/>
                <a:gd name="T81" fmla="*/ 254 h 422"/>
                <a:gd name="T82" fmla="*/ 109 w 422"/>
                <a:gd name="T83" fmla="*/ 75 h 422"/>
                <a:gd name="T84" fmla="*/ 109 w 422"/>
                <a:gd name="T85" fmla="*/ 146 h 422"/>
                <a:gd name="T86" fmla="*/ 109 w 422"/>
                <a:gd name="T87" fmla="*/ 75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22" h="422">
                  <a:moveTo>
                    <a:pt x="211" y="0"/>
                  </a:moveTo>
                  <a:cubicBezTo>
                    <a:pt x="327" y="0"/>
                    <a:pt x="422" y="94"/>
                    <a:pt x="422" y="211"/>
                  </a:cubicBezTo>
                  <a:cubicBezTo>
                    <a:pt x="422" y="327"/>
                    <a:pt x="327" y="422"/>
                    <a:pt x="211" y="422"/>
                  </a:cubicBezTo>
                  <a:cubicBezTo>
                    <a:pt x="94" y="422"/>
                    <a:pt x="0" y="327"/>
                    <a:pt x="0" y="211"/>
                  </a:cubicBezTo>
                  <a:cubicBezTo>
                    <a:pt x="0" y="94"/>
                    <a:pt x="94" y="0"/>
                    <a:pt x="211" y="0"/>
                  </a:cubicBezTo>
                  <a:close/>
                  <a:moveTo>
                    <a:pt x="340" y="117"/>
                  </a:moveTo>
                  <a:cubicBezTo>
                    <a:pt x="341" y="117"/>
                    <a:pt x="343" y="118"/>
                    <a:pt x="344" y="119"/>
                  </a:cubicBezTo>
                  <a:cubicBezTo>
                    <a:pt x="345" y="120"/>
                    <a:pt x="345" y="121"/>
                    <a:pt x="345" y="123"/>
                  </a:cubicBezTo>
                  <a:lnTo>
                    <a:pt x="345" y="222"/>
                  </a:lnTo>
                  <a:cubicBezTo>
                    <a:pt x="345" y="223"/>
                    <a:pt x="345" y="225"/>
                    <a:pt x="344" y="226"/>
                  </a:cubicBezTo>
                  <a:lnTo>
                    <a:pt x="344" y="226"/>
                  </a:lnTo>
                  <a:cubicBezTo>
                    <a:pt x="343" y="227"/>
                    <a:pt x="341" y="227"/>
                    <a:pt x="340" y="227"/>
                  </a:cubicBezTo>
                  <a:lnTo>
                    <a:pt x="220" y="227"/>
                  </a:lnTo>
                  <a:cubicBezTo>
                    <a:pt x="219" y="227"/>
                    <a:pt x="218" y="227"/>
                    <a:pt x="217" y="226"/>
                  </a:cubicBezTo>
                  <a:lnTo>
                    <a:pt x="217" y="226"/>
                  </a:lnTo>
                  <a:cubicBezTo>
                    <a:pt x="216" y="225"/>
                    <a:pt x="215" y="223"/>
                    <a:pt x="215" y="222"/>
                  </a:cubicBezTo>
                  <a:lnTo>
                    <a:pt x="215" y="179"/>
                  </a:lnTo>
                  <a:lnTo>
                    <a:pt x="286" y="164"/>
                  </a:lnTo>
                  <a:lnTo>
                    <a:pt x="286" y="162"/>
                  </a:lnTo>
                  <a:lnTo>
                    <a:pt x="215" y="171"/>
                  </a:lnTo>
                  <a:lnTo>
                    <a:pt x="215" y="123"/>
                  </a:lnTo>
                  <a:cubicBezTo>
                    <a:pt x="215" y="121"/>
                    <a:pt x="216" y="120"/>
                    <a:pt x="217" y="119"/>
                  </a:cubicBezTo>
                  <a:lnTo>
                    <a:pt x="217" y="119"/>
                  </a:lnTo>
                  <a:cubicBezTo>
                    <a:pt x="218" y="118"/>
                    <a:pt x="219" y="117"/>
                    <a:pt x="220" y="117"/>
                  </a:cubicBezTo>
                  <a:lnTo>
                    <a:pt x="340" y="117"/>
                  </a:lnTo>
                  <a:close/>
                  <a:moveTo>
                    <a:pt x="220" y="96"/>
                  </a:moveTo>
                  <a:cubicBezTo>
                    <a:pt x="213" y="96"/>
                    <a:pt x="206" y="99"/>
                    <a:pt x="202" y="104"/>
                  </a:cubicBezTo>
                  <a:lnTo>
                    <a:pt x="202" y="104"/>
                  </a:lnTo>
                  <a:cubicBezTo>
                    <a:pt x="197" y="109"/>
                    <a:pt x="194" y="115"/>
                    <a:pt x="194" y="123"/>
                  </a:cubicBezTo>
                  <a:lnTo>
                    <a:pt x="194" y="174"/>
                  </a:lnTo>
                  <a:lnTo>
                    <a:pt x="186" y="175"/>
                  </a:lnTo>
                  <a:lnTo>
                    <a:pt x="186" y="166"/>
                  </a:lnTo>
                  <a:lnTo>
                    <a:pt x="162" y="166"/>
                  </a:lnTo>
                  <a:lnTo>
                    <a:pt x="137" y="151"/>
                  </a:lnTo>
                  <a:lnTo>
                    <a:pt x="77" y="151"/>
                  </a:lnTo>
                  <a:cubicBezTo>
                    <a:pt x="64" y="151"/>
                    <a:pt x="54" y="161"/>
                    <a:pt x="54" y="173"/>
                  </a:cubicBezTo>
                  <a:lnTo>
                    <a:pt x="54" y="243"/>
                  </a:lnTo>
                  <a:lnTo>
                    <a:pt x="77" y="243"/>
                  </a:lnTo>
                  <a:lnTo>
                    <a:pt x="77" y="192"/>
                  </a:lnTo>
                  <a:lnTo>
                    <a:pt x="81" y="192"/>
                  </a:lnTo>
                  <a:lnTo>
                    <a:pt x="81" y="243"/>
                  </a:lnTo>
                  <a:lnTo>
                    <a:pt x="81" y="256"/>
                  </a:lnTo>
                  <a:lnTo>
                    <a:pt x="81" y="350"/>
                  </a:lnTo>
                  <a:lnTo>
                    <a:pt x="106" y="350"/>
                  </a:lnTo>
                  <a:lnTo>
                    <a:pt x="106" y="272"/>
                  </a:lnTo>
                  <a:lnTo>
                    <a:pt x="112" y="272"/>
                  </a:lnTo>
                  <a:lnTo>
                    <a:pt x="112" y="350"/>
                  </a:lnTo>
                  <a:lnTo>
                    <a:pt x="137" y="350"/>
                  </a:lnTo>
                  <a:lnTo>
                    <a:pt x="137" y="336"/>
                  </a:lnTo>
                  <a:lnTo>
                    <a:pt x="137" y="256"/>
                  </a:lnTo>
                  <a:lnTo>
                    <a:pt x="137" y="243"/>
                  </a:lnTo>
                  <a:lnTo>
                    <a:pt x="137" y="192"/>
                  </a:lnTo>
                  <a:lnTo>
                    <a:pt x="137" y="177"/>
                  </a:lnTo>
                  <a:lnTo>
                    <a:pt x="162" y="192"/>
                  </a:lnTo>
                  <a:lnTo>
                    <a:pt x="186" y="192"/>
                  </a:lnTo>
                  <a:lnTo>
                    <a:pt x="186" y="185"/>
                  </a:lnTo>
                  <a:lnTo>
                    <a:pt x="194" y="184"/>
                  </a:lnTo>
                  <a:lnTo>
                    <a:pt x="194" y="222"/>
                  </a:lnTo>
                  <a:cubicBezTo>
                    <a:pt x="194" y="229"/>
                    <a:pt x="197" y="236"/>
                    <a:pt x="202" y="240"/>
                  </a:cubicBezTo>
                  <a:lnTo>
                    <a:pt x="202" y="240"/>
                  </a:lnTo>
                  <a:lnTo>
                    <a:pt x="202" y="241"/>
                  </a:lnTo>
                  <a:cubicBezTo>
                    <a:pt x="207" y="245"/>
                    <a:pt x="213" y="248"/>
                    <a:pt x="220" y="248"/>
                  </a:cubicBezTo>
                  <a:lnTo>
                    <a:pt x="340" y="248"/>
                  </a:lnTo>
                  <a:cubicBezTo>
                    <a:pt x="347" y="248"/>
                    <a:pt x="354" y="245"/>
                    <a:pt x="359" y="240"/>
                  </a:cubicBezTo>
                  <a:lnTo>
                    <a:pt x="359" y="241"/>
                  </a:lnTo>
                  <a:cubicBezTo>
                    <a:pt x="363" y="236"/>
                    <a:pt x="366" y="229"/>
                    <a:pt x="366" y="222"/>
                  </a:cubicBezTo>
                  <a:lnTo>
                    <a:pt x="366" y="123"/>
                  </a:lnTo>
                  <a:cubicBezTo>
                    <a:pt x="366" y="115"/>
                    <a:pt x="363" y="109"/>
                    <a:pt x="359" y="104"/>
                  </a:cubicBezTo>
                  <a:cubicBezTo>
                    <a:pt x="354" y="99"/>
                    <a:pt x="347" y="96"/>
                    <a:pt x="340" y="96"/>
                  </a:cubicBezTo>
                  <a:lnTo>
                    <a:pt x="220" y="96"/>
                  </a:lnTo>
                  <a:close/>
                  <a:moveTo>
                    <a:pt x="344" y="254"/>
                  </a:moveTo>
                  <a:lnTo>
                    <a:pt x="344" y="277"/>
                  </a:lnTo>
                  <a:lnTo>
                    <a:pt x="325" y="277"/>
                  </a:lnTo>
                  <a:lnTo>
                    <a:pt x="346" y="351"/>
                  </a:lnTo>
                  <a:lnTo>
                    <a:pt x="319" y="351"/>
                  </a:lnTo>
                  <a:lnTo>
                    <a:pt x="298" y="277"/>
                  </a:lnTo>
                  <a:lnTo>
                    <a:pt x="271" y="277"/>
                  </a:lnTo>
                  <a:lnTo>
                    <a:pt x="250" y="351"/>
                  </a:lnTo>
                  <a:lnTo>
                    <a:pt x="223" y="351"/>
                  </a:lnTo>
                  <a:lnTo>
                    <a:pt x="244" y="277"/>
                  </a:lnTo>
                  <a:lnTo>
                    <a:pt x="221" y="277"/>
                  </a:lnTo>
                  <a:lnTo>
                    <a:pt x="221" y="254"/>
                  </a:lnTo>
                  <a:lnTo>
                    <a:pt x="344" y="254"/>
                  </a:lnTo>
                  <a:close/>
                  <a:moveTo>
                    <a:pt x="109" y="75"/>
                  </a:moveTo>
                  <a:cubicBezTo>
                    <a:pt x="129" y="75"/>
                    <a:pt x="145" y="91"/>
                    <a:pt x="145" y="111"/>
                  </a:cubicBezTo>
                  <a:cubicBezTo>
                    <a:pt x="145" y="130"/>
                    <a:pt x="129" y="146"/>
                    <a:pt x="109" y="146"/>
                  </a:cubicBezTo>
                  <a:cubicBezTo>
                    <a:pt x="90" y="146"/>
                    <a:pt x="74" y="130"/>
                    <a:pt x="74" y="111"/>
                  </a:cubicBezTo>
                  <a:cubicBezTo>
                    <a:pt x="74" y="91"/>
                    <a:pt x="90" y="75"/>
                    <a:pt x="109" y="75"/>
                  </a:cubicBezTo>
                  <a:close/>
                </a:path>
              </a:pathLst>
            </a:custGeom>
            <a:solidFill>
              <a:srgbClr val="344159"/>
            </a:solidFill>
            <a:ln>
              <a:noFill/>
            </a:ln>
          </p:spPr>
          <p:txBody>
            <a:bodyPr vert="horz" wrap="square" lIns="91416" tIns="45708" rIns="91416" bIns="45708" numCol="1" anchor="t" anchorCtr="0" compatLnSpc="1"/>
            <a:lstStyle/>
            <a:p>
              <a:endParaRPr lang="zh-CN" altLang="en-US" sz="2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715"/>
    </mc:Choice>
    <mc:Fallback xmlns="">
      <p:transition spd="slow" advTm="14715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>
            <p:custDataLst>
              <p:tags r:id="rId1"/>
            </p:custDataLst>
          </p:nvPr>
        </p:nvSpPr>
        <p:spPr>
          <a:xfrm>
            <a:off x="644862" y="443505"/>
            <a:ext cx="1008910" cy="584775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zh-CN" altLang="en-US" sz="3200" b="1" dirty="0">
                <a:solidFill>
                  <a:srgbClr val="3441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目录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6FB8BFC6-E98E-13FA-B448-37B552F6CF88}"/>
              </a:ext>
            </a:extLst>
          </p:cNvPr>
          <p:cNvGrpSpPr/>
          <p:nvPr/>
        </p:nvGrpSpPr>
        <p:grpSpPr>
          <a:xfrm>
            <a:off x="4571918" y="3013501"/>
            <a:ext cx="4128381" cy="830997"/>
            <a:chOff x="4427801" y="2056990"/>
            <a:chExt cx="4128381" cy="830997"/>
          </a:xfrm>
        </p:grpSpPr>
        <p:sp>
          <p:nvSpPr>
            <p:cNvPr id="3" name="文本框 2"/>
            <p:cNvSpPr txBox="1"/>
            <p:nvPr/>
          </p:nvSpPr>
          <p:spPr>
            <a:xfrm>
              <a:off x="4427801" y="2056990"/>
              <a:ext cx="806631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800" b="1" dirty="0">
                  <a:solidFill>
                    <a:schemeClr val="bg2">
                      <a:lumMod val="50000"/>
                    </a:schemeClr>
                  </a:solidFill>
                  <a:latin typeface="黑体" panose="02010609060101010101" charset="-122"/>
                  <a:ea typeface="黑体" panose="02010609060101010101" charset="-122"/>
                </a:rPr>
                <a:t>01</a:t>
              </a:r>
              <a:endParaRPr lang="zh-CN" altLang="en-US" sz="4800" b="1" dirty="0">
                <a:solidFill>
                  <a:schemeClr val="bg2">
                    <a:lumMod val="50000"/>
                  </a:schemeClr>
                </a:solidFill>
                <a:latin typeface="黑体" panose="02010609060101010101" charset="-122"/>
                <a:ea typeface="黑体" panose="02010609060101010101" charset="-122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5358957" y="2219908"/>
              <a:ext cx="319722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3200" b="1">
                  <a:solidFill>
                    <a:srgbClr val="3441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dirty="0"/>
                <a:t>设计要求</a:t>
              </a:r>
            </a:p>
          </p:txBody>
        </p:sp>
      </p:grpSp>
      <p:sp>
        <p:nvSpPr>
          <p:cNvPr id="12" name="矩形 11"/>
          <p:cNvSpPr/>
          <p:nvPr/>
        </p:nvSpPr>
        <p:spPr>
          <a:xfrm>
            <a:off x="1653772" y="512368"/>
            <a:ext cx="45719" cy="447048"/>
          </a:xfrm>
          <a:prstGeom prst="rect">
            <a:avLst/>
          </a:prstGeom>
          <a:solidFill>
            <a:srgbClr val="344159"/>
          </a:solidFill>
          <a:ln>
            <a:solidFill>
              <a:srgbClr val="000000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3" name="矩形 12"/>
          <p:cNvSpPr/>
          <p:nvPr>
            <p:custDataLst>
              <p:tags r:id="rId2"/>
            </p:custDataLst>
          </p:nvPr>
        </p:nvSpPr>
        <p:spPr>
          <a:xfrm>
            <a:off x="1796156" y="525122"/>
            <a:ext cx="6951608" cy="460375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3441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SWU_2048</a:t>
            </a:r>
            <a:endParaRPr lang="zh-CN" altLang="en-US" sz="2400" b="1" dirty="0">
              <a:solidFill>
                <a:srgbClr val="34415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761253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23"/>
    </mc:Choice>
    <mc:Fallback>
      <p:transition spd="slow" advTm="3423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>
            <p:custDataLst>
              <p:tags r:id="rId1"/>
            </p:custDataLst>
          </p:nvPr>
        </p:nvSpPr>
        <p:spPr>
          <a:xfrm>
            <a:off x="645160" y="443230"/>
            <a:ext cx="3126105" cy="583565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zh-CN" altLang="en-US" sz="3200" b="1" dirty="0">
                <a:solidFill>
                  <a:srgbClr val="3441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程序</a:t>
            </a:r>
            <a:r>
              <a:rPr lang="en-US" altLang="zh-CN" sz="3200" b="1" dirty="0">
                <a:solidFill>
                  <a:srgbClr val="3441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/</a:t>
            </a:r>
            <a:r>
              <a:rPr lang="zh-CN" altLang="en-US" sz="3200" b="1" dirty="0">
                <a:solidFill>
                  <a:srgbClr val="3441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设计要求</a:t>
            </a:r>
          </a:p>
        </p:txBody>
      </p:sp>
      <p:sp>
        <p:nvSpPr>
          <p:cNvPr id="3" name="矩形 2"/>
          <p:cNvSpPr/>
          <p:nvPr/>
        </p:nvSpPr>
        <p:spPr>
          <a:xfrm>
            <a:off x="3527021" y="499668"/>
            <a:ext cx="45719" cy="447048"/>
          </a:xfrm>
          <a:prstGeom prst="rect">
            <a:avLst/>
          </a:prstGeom>
          <a:solidFill>
            <a:srgbClr val="344159"/>
          </a:solidFill>
          <a:ln>
            <a:solidFill>
              <a:srgbClr val="000000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8" name="矩形 37"/>
          <p:cNvSpPr/>
          <p:nvPr>
            <p:custDataLst>
              <p:tags r:id="rId2"/>
            </p:custDataLst>
          </p:nvPr>
        </p:nvSpPr>
        <p:spPr>
          <a:xfrm>
            <a:off x="3652341" y="565236"/>
            <a:ext cx="6110169" cy="460375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3441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程序要求</a:t>
            </a:r>
          </a:p>
        </p:txBody>
      </p:sp>
      <p:sp>
        <p:nvSpPr>
          <p:cNvPr id="100" name="文本框 99"/>
          <p:cNvSpPr txBox="1"/>
          <p:nvPr/>
        </p:nvSpPr>
        <p:spPr>
          <a:xfrm>
            <a:off x="2290378" y="2824291"/>
            <a:ext cx="7915630" cy="138499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本来想做推箱子</a:t>
            </a:r>
            <a:r>
              <a:rPr lang="en-US" altLang="zh-CN" sz="28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+</a:t>
            </a:r>
            <a:r>
              <a:rPr lang="zh-CN" altLang="en-US" sz="28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排名系统的，可是推箱子不太好计算积分</a:t>
            </a:r>
            <a:r>
              <a:rPr lang="en-US" altLang="zh-CN" sz="28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……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>
                <a:uFillTx/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2048</a:t>
            </a:r>
            <a:r>
              <a:rPr lang="zh-CN" altLang="en-US" sz="2800" dirty="0">
                <a:uFillTx/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小游戏“专业对口”，且好算积分</a:t>
            </a:r>
            <a:endParaRPr lang="zh-CN" altLang="en-US" sz="2800" dirty="0">
              <a:solidFill>
                <a:schemeClr val="tx1"/>
              </a:solidFill>
              <a:uFillTx/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D50C3177-C531-540A-41CE-F1459B03E2B7}"/>
              </a:ext>
            </a:extLst>
          </p:cNvPr>
          <p:cNvGrpSpPr/>
          <p:nvPr/>
        </p:nvGrpSpPr>
        <p:grpSpPr>
          <a:xfrm>
            <a:off x="13605" y="6464935"/>
            <a:ext cx="12178395" cy="432867"/>
            <a:chOff x="13605" y="6464935"/>
            <a:chExt cx="12178395" cy="432867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82B87E92-C9B5-EB09-8E12-34BD066BA30D}"/>
                </a:ext>
              </a:extLst>
            </p:cNvPr>
            <p:cNvSpPr/>
            <p:nvPr/>
          </p:nvSpPr>
          <p:spPr>
            <a:xfrm>
              <a:off x="13605" y="6555105"/>
              <a:ext cx="12178395" cy="302895"/>
            </a:xfrm>
            <a:prstGeom prst="rect">
              <a:avLst/>
            </a:prstGeom>
            <a:solidFill>
              <a:srgbClr val="344159"/>
            </a:solidFill>
            <a:ln>
              <a:solidFill>
                <a:srgbClr val="000000">
                  <a:alpha val="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178A6108-FC60-940B-EAB1-4F4A6E7DABC9}"/>
                </a:ext>
              </a:extLst>
            </p:cNvPr>
            <p:cNvSpPr/>
            <p:nvPr/>
          </p:nvSpPr>
          <p:spPr>
            <a:xfrm flipH="1">
              <a:off x="11553555" y="6528470"/>
              <a:ext cx="4708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5D2ACF02-E1C2-F704-CFE7-3ADD6C0D0DF4}"/>
                </a:ext>
              </a:extLst>
            </p:cNvPr>
            <p:cNvSpPr txBox="1"/>
            <p:nvPr/>
          </p:nvSpPr>
          <p:spPr>
            <a:xfrm>
              <a:off x="1275946" y="6508097"/>
              <a:ext cx="12363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设计要求</a:t>
              </a: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CD31B74C-9FCD-D095-7D93-3BE22496718F}"/>
                </a:ext>
              </a:extLst>
            </p:cNvPr>
            <p:cNvSpPr txBox="1"/>
            <p:nvPr/>
          </p:nvSpPr>
          <p:spPr>
            <a:xfrm>
              <a:off x="3929840" y="6508097"/>
              <a:ext cx="12363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后端架构</a:t>
              </a: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76B0731B-5D13-E876-DE71-F44F6C283DB1}"/>
                </a:ext>
              </a:extLst>
            </p:cNvPr>
            <p:cNvSpPr txBox="1"/>
            <p:nvPr/>
          </p:nvSpPr>
          <p:spPr>
            <a:xfrm>
              <a:off x="6595359" y="6508097"/>
              <a:ext cx="12363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前端架构</a:t>
              </a:r>
            </a:p>
          </p:txBody>
        </p:sp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EF11ECD4-9327-512E-E933-F0D64E2E2400}"/>
                </a:ext>
              </a:extLst>
            </p:cNvPr>
            <p:cNvGrpSpPr/>
            <p:nvPr/>
          </p:nvGrpSpPr>
          <p:grpSpPr>
            <a:xfrm>
              <a:off x="8751265" y="6464935"/>
              <a:ext cx="2419985" cy="393065"/>
              <a:chOff x="7338060" y="6482080"/>
              <a:chExt cx="2419985" cy="393065"/>
            </a:xfrm>
          </p:grpSpPr>
          <p:sp>
            <p:nvSpPr>
              <p:cNvPr id="11" name="任意多边形 17">
                <a:extLst>
                  <a:ext uri="{FF2B5EF4-FFF2-40B4-BE49-F238E27FC236}">
                    <a16:creationId xmlns:a16="http://schemas.microsoft.com/office/drawing/2014/main" id="{C3534929-A81F-F2C5-FCD6-EF19BDC9298C}"/>
                  </a:ext>
                </a:extLst>
              </p:cNvPr>
              <p:cNvSpPr/>
              <p:nvPr/>
            </p:nvSpPr>
            <p:spPr>
              <a:xfrm>
                <a:off x="7338060" y="6482080"/>
                <a:ext cx="2419985" cy="393065"/>
              </a:xfrm>
              <a:custGeom>
                <a:avLst/>
                <a:gdLst>
                  <a:gd name="connsiteX0" fmla="*/ 0 w 2305316"/>
                  <a:gd name="connsiteY0" fmla="*/ 0 h 392806"/>
                  <a:gd name="connsiteX1" fmla="*/ 2305316 w 2305316"/>
                  <a:gd name="connsiteY1" fmla="*/ 0 h 392806"/>
                  <a:gd name="connsiteX2" fmla="*/ 2163649 w 2305316"/>
                  <a:gd name="connsiteY2" fmla="*/ 392806 h 392806"/>
                  <a:gd name="connsiteX3" fmla="*/ 0 w 2305316"/>
                  <a:gd name="connsiteY3" fmla="*/ 392806 h 3928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05316" h="392806">
                    <a:moveTo>
                      <a:pt x="0" y="0"/>
                    </a:moveTo>
                    <a:lnTo>
                      <a:pt x="2305316" y="0"/>
                    </a:lnTo>
                    <a:lnTo>
                      <a:pt x="2163649" y="392806"/>
                    </a:lnTo>
                    <a:lnTo>
                      <a:pt x="0" y="392806"/>
                    </a:lnTo>
                    <a:close/>
                  </a:path>
                </a:pathLst>
              </a:custGeom>
              <a:solidFill>
                <a:srgbClr val="5E76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39589885-5328-FE3E-3DD1-8DF62A89C92D}"/>
                  </a:ext>
                </a:extLst>
              </p:cNvPr>
              <p:cNvSpPr txBox="1"/>
              <p:nvPr/>
            </p:nvSpPr>
            <p:spPr>
              <a:xfrm>
                <a:off x="7940838" y="6492060"/>
                <a:ext cx="121475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总结展望</a:t>
                </a:r>
              </a:p>
            </p:txBody>
          </p:sp>
        </p:grpSp>
      </p:grpSp>
      <p:sp>
        <p:nvSpPr>
          <p:cNvPr id="13" name="文本框 12">
            <a:extLst>
              <a:ext uri="{FF2B5EF4-FFF2-40B4-BE49-F238E27FC236}">
                <a16:creationId xmlns:a16="http://schemas.microsoft.com/office/drawing/2014/main" id="{691E1631-5E92-9AE7-5E84-C18BC1F70785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1603988" y="1770622"/>
            <a:ext cx="1372781" cy="406360"/>
          </a:xfrm>
          <a:prstGeom prst="rect">
            <a:avLst/>
          </a:prstGeom>
          <a:solidFill>
            <a:srgbClr val="344159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90516" tIns="45259" rIns="90516" bIns="45259" rtlCol="0">
            <a:spAutoFit/>
          </a:bodyPr>
          <a:lstStyle>
            <a:defPPr>
              <a:defRPr lang="zh-CN"/>
            </a:defPPr>
            <a:lvl1pPr algn="ctr">
              <a:lnSpc>
                <a:spcPct val="110000"/>
              </a:lnSpc>
              <a:defRPr sz="2000" b="1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</a:defRPr>
            </a:lvl1pPr>
          </a:lstStyle>
          <a:p>
            <a:r>
              <a:rPr lang="zh-CN" altLang="en-US" dirty="0"/>
              <a:t>前言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2132321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7852"/>
    </mc:Choice>
    <mc:Fallback>
      <p:transition spd="slow" advTm="47852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>
            <p:custDataLst>
              <p:tags r:id="rId1"/>
            </p:custDataLst>
          </p:nvPr>
        </p:nvSpPr>
        <p:spPr>
          <a:xfrm>
            <a:off x="644862" y="443505"/>
            <a:ext cx="1008910" cy="584775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zh-CN" altLang="en-US" sz="3200" b="1">
                <a:solidFill>
                  <a:srgbClr val="3441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目录</a:t>
            </a:r>
            <a:endParaRPr lang="zh-CN" altLang="en-US" sz="3200" b="1" dirty="0">
              <a:solidFill>
                <a:srgbClr val="34415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6FB8BFC6-E98E-13FA-B448-37B552F6CF88}"/>
              </a:ext>
            </a:extLst>
          </p:cNvPr>
          <p:cNvGrpSpPr/>
          <p:nvPr/>
        </p:nvGrpSpPr>
        <p:grpSpPr>
          <a:xfrm>
            <a:off x="4571918" y="3013501"/>
            <a:ext cx="4128381" cy="830997"/>
            <a:chOff x="4427801" y="2056990"/>
            <a:chExt cx="4128381" cy="830997"/>
          </a:xfrm>
        </p:grpSpPr>
        <p:sp>
          <p:nvSpPr>
            <p:cNvPr id="3" name="文本框 2"/>
            <p:cNvSpPr txBox="1"/>
            <p:nvPr/>
          </p:nvSpPr>
          <p:spPr>
            <a:xfrm>
              <a:off x="4427801" y="2056990"/>
              <a:ext cx="806631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800" b="1" dirty="0">
                  <a:solidFill>
                    <a:schemeClr val="bg2">
                      <a:lumMod val="50000"/>
                    </a:schemeClr>
                  </a:solidFill>
                  <a:latin typeface="黑体" panose="02010609060101010101" charset="-122"/>
                  <a:ea typeface="黑体" panose="02010609060101010101" charset="-122"/>
                </a:rPr>
                <a:t>02</a:t>
              </a:r>
              <a:endParaRPr lang="zh-CN" altLang="en-US" sz="4800" b="1" dirty="0">
                <a:solidFill>
                  <a:schemeClr val="bg2">
                    <a:lumMod val="50000"/>
                  </a:schemeClr>
                </a:solidFill>
                <a:latin typeface="黑体" panose="02010609060101010101" charset="-122"/>
                <a:ea typeface="黑体" panose="02010609060101010101" charset="-122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5358957" y="2219908"/>
              <a:ext cx="319722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3200" b="1">
                  <a:solidFill>
                    <a:srgbClr val="3441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dirty="0"/>
                <a:t>前端架构</a:t>
              </a:r>
            </a:p>
          </p:txBody>
        </p:sp>
      </p:grpSp>
      <p:sp>
        <p:nvSpPr>
          <p:cNvPr id="12" name="矩形 11"/>
          <p:cNvSpPr/>
          <p:nvPr/>
        </p:nvSpPr>
        <p:spPr>
          <a:xfrm>
            <a:off x="1653772" y="512368"/>
            <a:ext cx="45719" cy="447048"/>
          </a:xfrm>
          <a:prstGeom prst="rect">
            <a:avLst/>
          </a:prstGeom>
          <a:solidFill>
            <a:srgbClr val="344159"/>
          </a:solidFill>
          <a:ln>
            <a:solidFill>
              <a:srgbClr val="000000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3" name="矩形 12"/>
          <p:cNvSpPr/>
          <p:nvPr>
            <p:custDataLst>
              <p:tags r:id="rId2"/>
            </p:custDataLst>
          </p:nvPr>
        </p:nvSpPr>
        <p:spPr>
          <a:xfrm>
            <a:off x="1796156" y="525122"/>
            <a:ext cx="6951608" cy="460375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3441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SWU_2048</a:t>
            </a:r>
            <a:endParaRPr lang="zh-CN" altLang="en-US" sz="2400" b="1" dirty="0">
              <a:solidFill>
                <a:srgbClr val="34415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35794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23"/>
    </mc:Choice>
    <mc:Fallback>
      <p:transition spd="slow" advTm="3423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9434622" y="6307733"/>
            <a:ext cx="933450" cy="457200"/>
          </a:xfrm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9pPr>
          </a:lstStyle>
          <a:p>
            <a:fld id="{6366F5DF-BDE2-46A8-A41C-DF9669B66873}" type="slidenum">
              <a:rPr lang="en-US" altLang="zh-CN" smtClean="0">
                <a:latin typeface="Arial" panose="020B0604020202020204" pitchFamily="34" charset="0"/>
              </a:rPr>
              <a:t>6</a:t>
            </a:fld>
            <a:endParaRPr lang="en-US" altLang="zh-CN">
              <a:latin typeface="Arial" panose="020B0604020202020204" pitchFamily="34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893707" y="1447616"/>
            <a:ext cx="8234741" cy="506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pc="75" dirty="0">
                <a:solidFill>
                  <a:srgbClr val="000000"/>
                </a:solidFill>
                <a:cs typeface="Times New Roman" panose="02020603050405020304" charset="0"/>
              </a:rPr>
              <a:t>       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0FF3684-57FA-A538-A27C-C89EE5D061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8741" y="1586629"/>
            <a:ext cx="7588224" cy="4276723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5CB60AB4-09DC-C761-89C8-6A4FB199C867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560577" y="1700981"/>
            <a:ext cx="2471157" cy="406360"/>
          </a:xfrm>
          <a:prstGeom prst="rect">
            <a:avLst/>
          </a:prstGeom>
          <a:solidFill>
            <a:srgbClr val="344159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90516" tIns="45259" rIns="90516" bIns="45259" rtlCol="0">
            <a:spAutoFit/>
          </a:bodyPr>
          <a:lstStyle>
            <a:defPPr>
              <a:defRPr lang="zh-CN"/>
            </a:defPPr>
            <a:lvl1pPr algn="ctr">
              <a:lnSpc>
                <a:spcPct val="110000"/>
              </a:lnSpc>
              <a:defRPr sz="2000" b="1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</a:defRPr>
            </a:lvl1pPr>
          </a:lstStyle>
          <a:p>
            <a:r>
              <a:rPr lang="zh-CN" altLang="en-US" dirty="0"/>
              <a:t>开发工具</a:t>
            </a:r>
            <a:endParaRPr lang="en-US" altLang="zh-CN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CC14EF1-BE71-5F05-95C6-B66DE5A56E1A}"/>
              </a:ext>
            </a:extLst>
          </p:cNvPr>
          <p:cNvSpPr txBox="1"/>
          <p:nvPr/>
        </p:nvSpPr>
        <p:spPr>
          <a:xfrm>
            <a:off x="678004" y="2416465"/>
            <a:ext cx="22363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采用微信官方的开发工具，考虑使用</a:t>
            </a:r>
            <a:r>
              <a:rPr lang="en-US" altLang="zh-CN" dirty="0"/>
              <a:t>Uni-App</a:t>
            </a:r>
            <a:r>
              <a:rPr lang="zh-CN" altLang="en-US" dirty="0"/>
              <a:t>等多端框架</a:t>
            </a:r>
            <a:endParaRPr lang="en-US" altLang="zh-CN" dirty="0"/>
          </a:p>
          <a:p>
            <a:r>
              <a:rPr lang="zh-CN" altLang="en-US" dirty="0"/>
              <a:t>语言：</a:t>
            </a:r>
            <a:r>
              <a:rPr lang="en-US" altLang="zh-CN" dirty="0"/>
              <a:t>JavaScript</a:t>
            </a:r>
            <a:endParaRPr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B4E53F9-E96A-7421-34EE-7E5D74946C3F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644862" y="443505"/>
            <a:ext cx="1008910" cy="584775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zh-CN" altLang="en-US" sz="3200" b="1">
                <a:solidFill>
                  <a:srgbClr val="3441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目录</a:t>
            </a:r>
            <a:endParaRPr lang="zh-CN" altLang="en-US" sz="3200" b="1" dirty="0">
              <a:solidFill>
                <a:srgbClr val="34415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9411717-4C94-0EB1-0816-7D42EFBD2107}"/>
              </a:ext>
            </a:extLst>
          </p:cNvPr>
          <p:cNvSpPr/>
          <p:nvPr/>
        </p:nvSpPr>
        <p:spPr>
          <a:xfrm>
            <a:off x="1653772" y="512368"/>
            <a:ext cx="45719" cy="447048"/>
          </a:xfrm>
          <a:prstGeom prst="rect">
            <a:avLst/>
          </a:prstGeom>
          <a:solidFill>
            <a:srgbClr val="344159"/>
          </a:solidFill>
          <a:ln>
            <a:solidFill>
              <a:srgbClr val="000000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B54C2F3-F05D-E1B6-1958-01C0F1A7FAC4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1796156" y="525122"/>
            <a:ext cx="6951608" cy="460375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3441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关于小程序</a:t>
            </a:r>
            <a:r>
              <a:rPr lang="en-US" altLang="zh-CN" sz="2400" b="1" dirty="0">
                <a:solidFill>
                  <a:srgbClr val="3441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2048</a:t>
            </a:r>
            <a:r>
              <a:rPr lang="zh-CN" altLang="en-US" sz="2400" b="1" dirty="0">
                <a:solidFill>
                  <a:srgbClr val="3441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的相关开发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1C5051CE-37F1-E75F-CE90-E23BF66917AD}"/>
              </a:ext>
            </a:extLst>
          </p:cNvPr>
          <p:cNvGrpSpPr/>
          <p:nvPr/>
        </p:nvGrpSpPr>
        <p:grpSpPr>
          <a:xfrm>
            <a:off x="13605" y="6464935"/>
            <a:ext cx="12178395" cy="432867"/>
            <a:chOff x="13605" y="6464935"/>
            <a:chExt cx="12178395" cy="432867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5FBD7368-7AEB-B14E-4075-B3558E79A188}"/>
                </a:ext>
              </a:extLst>
            </p:cNvPr>
            <p:cNvSpPr/>
            <p:nvPr/>
          </p:nvSpPr>
          <p:spPr>
            <a:xfrm>
              <a:off x="13605" y="6555105"/>
              <a:ext cx="12178395" cy="302895"/>
            </a:xfrm>
            <a:prstGeom prst="rect">
              <a:avLst/>
            </a:prstGeom>
            <a:solidFill>
              <a:srgbClr val="344159"/>
            </a:solidFill>
            <a:ln>
              <a:solidFill>
                <a:srgbClr val="000000">
                  <a:alpha val="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FC6AB373-9002-5850-4B3A-4ECBDF927B2A}"/>
                </a:ext>
              </a:extLst>
            </p:cNvPr>
            <p:cNvSpPr/>
            <p:nvPr/>
          </p:nvSpPr>
          <p:spPr>
            <a:xfrm flipH="1">
              <a:off x="11553555" y="6528470"/>
              <a:ext cx="4708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E49EEC4B-E5F8-3497-4DF6-AE4DDC6E4D9D}"/>
                </a:ext>
              </a:extLst>
            </p:cNvPr>
            <p:cNvSpPr txBox="1"/>
            <p:nvPr/>
          </p:nvSpPr>
          <p:spPr>
            <a:xfrm>
              <a:off x="1275946" y="6508097"/>
              <a:ext cx="12363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设计要求</a:t>
              </a: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EA31E589-52B8-8494-025D-7455C4D5A327}"/>
                </a:ext>
              </a:extLst>
            </p:cNvPr>
            <p:cNvSpPr txBox="1"/>
            <p:nvPr/>
          </p:nvSpPr>
          <p:spPr>
            <a:xfrm>
              <a:off x="3929840" y="6508097"/>
              <a:ext cx="12363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后端架构</a:t>
              </a: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60A65F35-4053-938B-A7CE-20E37159BAE6}"/>
                </a:ext>
              </a:extLst>
            </p:cNvPr>
            <p:cNvSpPr txBox="1"/>
            <p:nvPr/>
          </p:nvSpPr>
          <p:spPr>
            <a:xfrm>
              <a:off x="6595359" y="6508097"/>
              <a:ext cx="12363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前端架构</a:t>
              </a:r>
            </a:p>
          </p:txBody>
        </p: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ACF292AE-DFAA-3CD5-4BD3-B797B9EE1200}"/>
                </a:ext>
              </a:extLst>
            </p:cNvPr>
            <p:cNvGrpSpPr/>
            <p:nvPr/>
          </p:nvGrpSpPr>
          <p:grpSpPr>
            <a:xfrm>
              <a:off x="8751265" y="6464935"/>
              <a:ext cx="2419985" cy="393065"/>
              <a:chOff x="7338060" y="6482080"/>
              <a:chExt cx="2419985" cy="393065"/>
            </a:xfrm>
          </p:grpSpPr>
          <p:sp>
            <p:nvSpPr>
              <p:cNvPr id="16" name="任意多边形 17">
                <a:extLst>
                  <a:ext uri="{FF2B5EF4-FFF2-40B4-BE49-F238E27FC236}">
                    <a16:creationId xmlns:a16="http://schemas.microsoft.com/office/drawing/2014/main" id="{DC36A9B0-1E24-6E53-C220-9EA534540750}"/>
                  </a:ext>
                </a:extLst>
              </p:cNvPr>
              <p:cNvSpPr/>
              <p:nvPr/>
            </p:nvSpPr>
            <p:spPr>
              <a:xfrm>
                <a:off x="7338060" y="6482080"/>
                <a:ext cx="2419985" cy="393065"/>
              </a:xfrm>
              <a:custGeom>
                <a:avLst/>
                <a:gdLst>
                  <a:gd name="connsiteX0" fmla="*/ 0 w 2305316"/>
                  <a:gd name="connsiteY0" fmla="*/ 0 h 392806"/>
                  <a:gd name="connsiteX1" fmla="*/ 2305316 w 2305316"/>
                  <a:gd name="connsiteY1" fmla="*/ 0 h 392806"/>
                  <a:gd name="connsiteX2" fmla="*/ 2163649 w 2305316"/>
                  <a:gd name="connsiteY2" fmla="*/ 392806 h 392806"/>
                  <a:gd name="connsiteX3" fmla="*/ 0 w 2305316"/>
                  <a:gd name="connsiteY3" fmla="*/ 392806 h 3928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05316" h="392806">
                    <a:moveTo>
                      <a:pt x="0" y="0"/>
                    </a:moveTo>
                    <a:lnTo>
                      <a:pt x="2305316" y="0"/>
                    </a:lnTo>
                    <a:lnTo>
                      <a:pt x="2163649" y="392806"/>
                    </a:lnTo>
                    <a:lnTo>
                      <a:pt x="0" y="392806"/>
                    </a:lnTo>
                    <a:close/>
                  </a:path>
                </a:pathLst>
              </a:custGeom>
              <a:solidFill>
                <a:srgbClr val="5E76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DFF4B7DF-B391-8446-FBB9-E686161E963E}"/>
                  </a:ext>
                </a:extLst>
              </p:cNvPr>
              <p:cNvSpPr txBox="1"/>
              <p:nvPr/>
            </p:nvSpPr>
            <p:spPr>
              <a:xfrm>
                <a:off x="7940838" y="6492060"/>
                <a:ext cx="121475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总结展望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502100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9434622" y="6307733"/>
            <a:ext cx="933450" cy="457200"/>
          </a:xfrm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9pPr>
          </a:lstStyle>
          <a:p>
            <a:fld id="{6366F5DF-BDE2-46A8-A41C-DF9669B66873}" type="slidenum">
              <a:rPr lang="en-US" altLang="zh-CN" smtClean="0">
                <a:latin typeface="Arial" panose="020B0604020202020204" pitchFamily="34" charset="0"/>
              </a:rPr>
              <a:t>7</a:t>
            </a:fld>
            <a:endParaRPr lang="en-US" altLang="zh-CN">
              <a:latin typeface="Arial" panose="020B0604020202020204" pitchFamily="34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462648" y="2024137"/>
            <a:ext cx="5714377" cy="4656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pc="75" dirty="0">
                <a:solidFill>
                  <a:srgbClr val="000000"/>
                </a:solidFill>
                <a:cs typeface="Times New Roman" panose="02020603050405020304" charset="0"/>
              </a:rPr>
              <a:t>       </a:t>
            </a:r>
            <a:endParaRPr lang="zh-CN" altLang="en-US" dirty="0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11419" y="2024137"/>
            <a:ext cx="2059938" cy="3651107"/>
          </a:xfrm>
          <a:prstGeom prst="rect">
            <a:avLst/>
          </a:prstGeom>
          <a:effectLst>
            <a:glow rad="101600">
              <a:schemeClr val="accent6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06588" y="2024137"/>
            <a:ext cx="2051889" cy="3651107"/>
          </a:xfrm>
          <a:prstGeom prst="rect">
            <a:avLst/>
          </a:prstGeom>
          <a:effectLst>
            <a:glow rad="101600">
              <a:schemeClr val="accent6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22041" y="2053954"/>
            <a:ext cx="2047133" cy="3651107"/>
          </a:xfrm>
          <a:prstGeom prst="rect">
            <a:avLst/>
          </a:prstGeom>
          <a:effectLst>
            <a:glow rad="101600">
              <a:schemeClr val="accent6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A4D9BD4D-83B4-5FFB-658A-B9A169A0AF7D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644862" y="443505"/>
            <a:ext cx="1008910" cy="584775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zh-CN" altLang="en-US" sz="3200" b="1" dirty="0">
                <a:solidFill>
                  <a:srgbClr val="3441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目录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8D76F55-FA1D-854B-E02D-2D3947D502FE}"/>
              </a:ext>
            </a:extLst>
          </p:cNvPr>
          <p:cNvSpPr/>
          <p:nvPr/>
        </p:nvSpPr>
        <p:spPr>
          <a:xfrm>
            <a:off x="1653772" y="512368"/>
            <a:ext cx="45719" cy="447048"/>
          </a:xfrm>
          <a:prstGeom prst="rect">
            <a:avLst/>
          </a:prstGeom>
          <a:solidFill>
            <a:srgbClr val="344159"/>
          </a:solidFill>
          <a:ln>
            <a:solidFill>
              <a:srgbClr val="000000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81F1EA9-D463-27DC-F395-97F54F3F1123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1796156" y="525122"/>
            <a:ext cx="6951608" cy="460375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3441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关于小程序</a:t>
            </a:r>
            <a:r>
              <a:rPr lang="en-US" altLang="zh-CN" sz="2400" b="1" dirty="0">
                <a:solidFill>
                  <a:srgbClr val="3441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2048</a:t>
            </a:r>
            <a:r>
              <a:rPr lang="zh-CN" altLang="en-US" sz="2400" b="1" dirty="0">
                <a:solidFill>
                  <a:srgbClr val="3441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的相关开发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B3CA519-873F-F420-3CD0-86B2A4D13EFE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644862" y="1820957"/>
            <a:ext cx="2471157" cy="406360"/>
          </a:xfrm>
          <a:prstGeom prst="rect">
            <a:avLst/>
          </a:prstGeom>
          <a:solidFill>
            <a:srgbClr val="344159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90516" tIns="45259" rIns="90516" bIns="45259" rtlCol="0">
            <a:spAutoFit/>
          </a:bodyPr>
          <a:lstStyle>
            <a:defPPr>
              <a:defRPr lang="zh-CN"/>
            </a:defPPr>
            <a:lvl1pPr algn="ctr">
              <a:lnSpc>
                <a:spcPct val="110000"/>
              </a:lnSpc>
              <a:defRPr sz="2000" b="1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</a:defRPr>
            </a:lvl1pPr>
          </a:lstStyle>
          <a:p>
            <a:r>
              <a:rPr lang="zh-CN" altLang="en-US" dirty="0"/>
              <a:t>登录界面</a:t>
            </a:r>
            <a:endParaRPr lang="en-US" altLang="zh-CN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5EC2C86-4EE4-D735-1C50-F828F603C0CC}"/>
              </a:ext>
            </a:extLst>
          </p:cNvPr>
          <p:cNvSpPr txBox="1"/>
          <p:nvPr/>
        </p:nvSpPr>
        <p:spPr>
          <a:xfrm>
            <a:off x="678004" y="2416465"/>
            <a:ext cx="22363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页面路径：</a:t>
            </a:r>
            <a:endParaRPr lang="en-US" altLang="zh-CN" dirty="0"/>
          </a:p>
          <a:p>
            <a:r>
              <a:rPr lang="en-US" altLang="zh-CN" dirty="0"/>
              <a:t>pages/login/login</a:t>
            </a:r>
            <a:endParaRPr lang="zh-CN" altLang="en-US" dirty="0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9CCBBB99-5BB9-4EAE-23B6-A1E40CA5DBE4}"/>
              </a:ext>
            </a:extLst>
          </p:cNvPr>
          <p:cNvGrpSpPr/>
          <p:nvPr/>
        </p:nvGrpSpPr>
        <p:grpSpPr>
          <a:xfrm>
            <a:off x="13605" y="6464935"/>
            <a:ext cx="12178395" cy="432867"/>
            <a:chOff x="13605" y="6464935"/>
            <a:chExt cx="12178395" cy="432867"/>
          </a:xfrm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495D3042-C4B2-99C1-A539-27FDE89A6FF5}"/>
                </a:ext>
              </a:extLst>
            </p:cNvPr>
            <p:cNvSpPr/>
            <p:nvPr/>
          </p:nvSpPr>
          <p:spPr>
            <a:xfrm>
              <a:off x="13605" y="6555105"/>
              <a:ext cx="12178395" cy="302895"/>
            </a:xfrm>
            <a:prstGeom prst="rect">
              <a:avLst/>
            </a:prstGeom>
            <a:solidFill>
              <a:srgbClr val="344159"/>
            </a:solidFill>
            <a:ln>
              <a:solidFill>
                <a:srgbClr val="000000">
                  <a:alpha val="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5763E147-0786-5E47-1AA8-D9FA533AF253}"/>
                </a:ext>
              </a:extLst>
            </p:cNvPr>
            <p:cNvSpPr/>
            <p:nvPr/>
          </p:nvSpPr>
          <p:spPr>
            <a:xfrm flipH="1">
              <a:off x="11553555" y="6528470"/>
              <a:ext cx="4708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9B240FA7-1B06-DCCC-0E6C-FCE0AE042702}"/>
                </a:ext>
              </a:extLst>
            </p:cNvPr>
            <p:cNvSpPr txBox="1"/>
            <p:nvPr/>
          </p:nvSpPr>
          <p:spPr>
            <a:xfrm>
              <a:off x="1275946" y="6508097"/>
              <a:ext cx="12363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设计要求</a:t>
              </a: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C9C3DA22-2250-C32D-8434-892E6630DB8C}"/>
                </a:ext>
              </a:extLst>
            </p:cNvPr>
            <p:cNvSpPr txBox="1"/>
            <p:nvPr/>
          </p:nvSpPr>
          <p:spPr>
            <a:xfrm>
              <a:off x="3929840" y="6508097"/>
              <a:ext cx="12363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后端架构</a:t>
              </a: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CD00764C-05D8-DECE-34BB-BEBB26D61E90}"/>
                </a:ext>
              </a:extLst>
            </p:cNvPr>
            <p:cNvSpPr txBox="1"/>
            <p:nvPr/>
          </p:nvSpPr>
          <p:spPr>
            <a:xfrm>
              <a:off x="6595359" y="6508097"/>
              <a:ext cx="12363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前端架构</a:t>
              </a:r>
            </a:p>
          </p:txBody>
        </p: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C6FBD6FE-6D20-DC03-EB90-144B98FA2E59}"/>
                </a:ext>
              </a:extLst>
            </p:cNvPr>
            <p:cNvGrpSpPr/>
            <p:nvPr/>
          </p:nvGrpSpPr>
          <p:grpSpPr>
            <a:xfrm>
              <a:off x="8751265" y="6464935"/>
              <a:ext cx="2419985" cy="393065"/>
              <a:chOff x="7338060" y="6482080"/>
              <a:chExt cx="2419985" cy="393065"/>
            </a:xfrm>
          </p:grpSpPr>
          <p:sp>
            <p:nvSpPr>
              <p:cNvPr id="15" name="任意多边形 17">
                <a:extLst>
                  <a:ext uri="{FF2B5EF4-FFF2-40B4-BE49-F238E27FC236}">
                    <a16:creationId xmlns:a16="http://schemas.microsoft.com/office/drawing/2014/main" id="{C9D5FBAC-4552-4912-2568-FC400A61535D}"/>
                  </a:ext>
                </a:extLst>
              </p:cNvPr>
              <p:cNvSpPr/>
              <p:nvPr/>
            </p:nvSpPr>
            <p:spPr>
              <a:xfrm>
                <a:off x="7338060" y="6482080"/>
                <a:ext cx="2419985" cy="393065"/>
              </a:xfrm>
              <a:custGeom>
                <a:avLst/>
                <a:gdLst>
                  <a:gd name="connsiteX0" fmla="*/ 0 w 2305316"/>
                  <a:gd name="connsiteY0" fmla="*/ 0 h 392806"/>
                  <a:gd name="connsiteX1" fmla="*/ 2305316 w 2305316"/>
                  <a:gd name="connsiteY1" fmla="*/ 0 h 392806"/>
                  <a:gd name="connsiteX2" fmla="*/ 2163649 w 2305316"/>
                  <a:gd name="connsiteY2" fmla="*/ 392806 h 392806"/>
                  <a:gd name="connsiteX3" fmla="*/ 0 w 2305316"/>
                  <a:gd name="connsiteY3" fmla="*/ 392806 h 3928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05316" h="392806">
                    <a:moveTo>
                      <a:pt x="0" y="0"/>
                    </a:moveTo>
                    <a:lnTo>
                      <a:pt x="2305316" y="0"/>
                    </a:lnTo>
                    <a:lnTo>
                      <a:pt x="2163649" y="392806"/>
                    </a:lnTo>
                    <a:lnTo>
                      <a:pt x="0" y="392806"/>
                    </a:lnTo>
                    <a:close/>
                  </a:path>
                </a:pathLst>
              </a:custGeom>
              <a:solidFill>
                <a:srgbClr val="5E76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39AA2288-470A-BE9C-2EAA-34B3667C186E}"/>
                  </a:ext>
                </a:extLst>
              </p:cNvPr>
              <p:cNvSpPr txBox="1"/>
              <p:nvPr/>
            </p:nvSpPr>
            <p:spPr>
              <a:xfrm>
                <a:off x="7940838" y="6492060"/>
                <a:ext cx="121475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总结展望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468998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A884A6C1-3A30-4D98-B7E6-04CC0469910A}" type="datetime1">
              <a:rPr lang="zh-CN" altLang="en-US" smtClean="0"/>
              <a:t>2024/4/19</a:t>
            </a:fld>
            <a:endParaRPr lang="en-US" altLang="zh-CN" dirty="0"/>
          </a:p>
        </p:txBody>
      </p:sp>
      <p:sp>
        <p:nvSpPr>
          <p:cNvPr id="7171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9434622" y="6307733"/>
            <a:ext cx="933450" cy="457200"/>
          </a:xfrm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9pPr>
          </a:lstStyle>
          <a:p>
            <a:fld id="{6366F5DF-BDE2-46A8-A41C-DF9669B66873}" type="slidenum">
              <a:rPr lang="en-US" altLang="zh-CN" smtClean="0">
                <a:latin typeface="Arial" panose="020B0604020202020204" pitchFamily="34" charset="0"/>
              </a:rPr>
              <a:t>8</a:t>
            </a:fld>
            <a:endParaRPr lang="en-US" altLang="zh-CN">
              <a:latin typeface="Arial" panose="020B0604020202020204" pitchFamily="34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8249356" y="1700326"/>
            <a:ext cx="2187205" cy="4656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pc="75" dirty="0">
                <a:solidFill>
                  <a:srgbClr val="000000"/>
                </a:solidFill>
                <a:cs typeface="Times New Roman" panose="02020603050405020304" charset="0"/>
              </a:rPr>
              <a:t>       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37740" y="1789778"/>
            <a:ext cx="1840788" cy="3278441"/>
          </a:xfrm>
          <a:prstGeom prst="rect">
            <a:avLst/>
          </a:prstGeom>
          <a:effectLst>
            <a:glow rad="101600">
              <a:schemeClr val="accent6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99465" y="1813954"/>
            <a:ext cx="1838545" cy="3278441"/>
          </a:xfrm>
          <a:prstGeom prst="rect">
            <a:avLst/>
          </a:prstGeom>
          <a:effectLst>
            <a:glow rad="101600">
              <a:schemeClr val="accent6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26665" y="1789779"/>
            <a:ext cx="1845795" cy="3278441"/>
          </a:xfrm>
          <a:prstGeom prst="rect">
            <a:avLst/>
          </a:prstGeom>
          <a:effectLst>
            <a:glow rad="101600">
              <a:schemeClr val="accent6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5BBADCAB-359E-83D2-AA45-7D484688FE11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644862" y="1820957"/>
            <a:ext cx="2471157" cy="406360"/>
          </a:xfrm>
          <a:prstGeom prst="rect">
            <a:avLst/>
          </a:prstGeom>
          <a:solidFill>
            <a:srgbClr val="344159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90516" tIns="45259" rIns="90516" bIns="45259" rtlCol="0">
            <a:spAutoFit/>
          </a:bodyPr>
          <a:lstStyle>
            <a:defPPr>
              <a:defRPr lang="zh-CN"/>
            </a:defPPr>
            <a:lvl1pPr algn="ctr">
              <a:lnSpc>
                <a:spcPct val="110000"/>
              </a:lnSpc>
              <a:defRPr sz="2000" b="1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</a:defRPr>
            </a:lvl1pPr>
          </a:lstStyle>
          <a:p>
            <a:r>
              <a:rPr lang="zh-CN" altLang="en-US" dirty="0"/>
              <a:t>游戏界面</a:t>
            </a:r>
            <a:endParaRPr lang="en-US" altLang="zh-CN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5AA8E7C-DCFF-ADC8-5C9F-F0B19054F724}"/>
              </a:ext>
            </a:extLst>
          </p:cNvPr>
          <p:cNvSpPr txBox="1"/>
          <p:nvPr/>
        </p:nvSpPr>
        <p:spPr>
          <a:xfrm>
            <a:off x="678004" y="2416465"/>
            <a:ext cx="22363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页面路径：</a:t>
            </a:r>
            <a:endParaRPr lang="en-US" altLang="zh-CN" dirty="0"/>
          </a:p>
          <a:p>
            <a:r>
              <a:rPr lang="en-US" altLang="zh-CN" dirty="0"/>
              <a:t>pages/login/login</a:t>
            </a:r>
            <a:endParaRPr lang="zh-CN" altLang="en-US" dirty="0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066C8B9D-9227-0886-400B-5A652A21DE6F}"/>
              </a:ext>
            </a:extLst>
          </p:cNvPr>
          <p:cNvGrpSpPr/>
          <p:nvPr/>
        </p:nvGrpSpPr>
        <p:grpSpPr>
          <a:xfrm>
            <a:off x="13605" y="6464935"/>
            <a:ext cx="12178395" cy="432867"/>
            <a:chOff x="13605" y="6464935"/>
            <a:chExt cx="12178395" cy="432867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032414E8-F5E8-E409-DF72-DEFE1FBBB1D0}"/>
                </a:ext>
              </a:extLst>
            </p:cNvPr>
            <p:cNvSpPr/>
            <p:nvPr/>
          </p:nvSpPr>
          <p:spPr>
            <a:xfrm>
              <a:off x="13605" y="6555105"/>
              <a:ext cx="12178395" cy="302895"/>
            </a:xfrm>
            <a:prstGeom prst="rect">
              <a:avLst/>
            </a:prstGeom>
            <a:solidFill>
              <a:srgbClr val="344159"/>
            </a:solidFill>
            <a:ln>
              <a:solidFill>
                <a:srgbClr val="000000">
                  <a:alpha val="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F0263FA1-720C-D99E-5212-DC06CBD3B000}"/>
                </a:ext>
              </a:extLst>
            </p:cNvPr>
            <p:cNvSpPr/>
            <p:nvPr/>
          </p:nvSpPr>
          <p:spPr>
            <a:xfrm flipH="1">
              <a:off x="11553555" y="6528470"/>
              <a:ext cx="4708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F14ECD28-A564-09ED-1707-613E90707974}"/>
                </a:ext>
              </a:extLst>
            </p:cNvPr>
            <p:cNvSpPr txBox="1"/>
            <p:nvPr/>
          </p:nvSpPr>
          <p:spPr>
            <a:xfrm>
              <a:off x="1275946" y="6508097"/>
              <a:ext cx="12363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设计要求</a:t>
              </a: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469B005F-E751-D9A7-A14E-2F89C87E8DE8}"/>
                </a:ext>
              </a:extLst>
            </p:cNvPr>
            <p:cNvSpPr txBox="1"/>
            <p:nvPr/>
          </p:nvSpPr>
          <p:spPr>
            <a:xfrm>
              <a:off x="3929840" y="6508097"/>
              <a:ext cx="12363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后端架构</a:t>
              </a: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929A9F20-BB83-0C64-5D11-EAACA55E5DD6}"/>
                </a:ext>
              </a:extLst>
            </p:cNvPr>
            <p:cNvSpPr txBox="1"/>
            <p:nvPr/>
          </p:nvSpPr>
          <p:spPr>
            <a:xfrm>
              <a:off x="6595359" y="6508097"/>
              <a:ext cx="12363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前端架构</a:t>
              </a:r>
            </a:p>
          </p:txBody>
        </p: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2C52B648-F811-2582-B1D2-D5AA6AE65C7F}"/>
                </a:ext>
              </a:extLst>
            </p:cNvPr>
            <p:cNvGrpSpPr/>
            <p:nvPr/>
          </p:nvGrpSpPr>
          <p:grpSpPr>
            <a:xfrm>
              <a:off x="8751265" y="6464935"/>
              <a:ext cx="2419985" cy="393065"/>
              <a:chOff x="7338060" y="6482080"/>
              <a:chExt cx="2419985" cy="393065"/>
            </a:xfrm>
          </p:grpSpPr>
          <p:sp>
            <p:nvSpPr>
              <p:cNvPr id="16" name="任意多边形 17">
                <a:extLst>
                  <a:ext uri="{FF2B5EF4-FFF2-40B4-BE49-F238E27FC236}">
                    <a16:creationId xmlns:a16="http://schemas.microsoft.com/office/drawing/2014/main" id="{380CC5CB-233D-0A77-82A2-3B9F6AD0E5A4}"/>
                  </a:ext>
                </a:extLst>
              </p:cNvPr>
              <p:cNvSpPr/>
              <p:nvPr/>
            </p:nvSpPr>
            <p:spPr>
              <a:xfrm>
                <a:off x="7338060" y="6482080"/>
                <a:ext cx="2419985" cy="393065"/>
              </a:xfrm>
              <a:custGeom>
                <a:avLst/>
                <a:gdLst>
                  <a:gd name="connsiteX0" fmla="*/ 0 w 2305316"/>
                  <a:gd name="connsiteY0" fmla="*/ 0 h 392806"/>
                  <a:gd name="connsiteX1" fmla="*/ 2305316 w 2305316"/>
                  <a:gd name="connsiteY1" fmla="*/ 0 h 392806"/>
                  <a:gd name="connsiteX2" fmla="*/ 2163649 w 2305316"/>
                  <a:gd name="connsiteY2" fmla="*/ 392806 h 392806"/>
                  <a:gd name="connsiteX3" fmla="*/ 0 w 2305316"/>
                  <a:gd name="connsiteY3" fmla="*/ 392806 h 3928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05316" h="392806">
                    <a:moveTo>
                      <a:pt x="0" y="0"/>
                    </a:moveTo>
                    <a:lnTo>
                      <a:pt x="2305316" y="0"/>
                    </a:lnTo>
                    <a:lnTo>
                      <a:pt x="2163649" y="392806"/>
                    </a:lnTo>
                    <a:lnTo>
                      <a:pt x="0" y="392806"/>
                    </a:lnTo>
                    <a:close/>
                  </a:path>
                </a:pathLst>
              </a:custGeom>
              <a:solidFill>
                <a:srgbClr val="5E76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87D640C7-69C4-17CC-580B-FA44091ECB7F}"/>
                  </a:ext>
                </a:extLst>
              </p:cNvPr>
              <p:cNvSpPr txBox="1"/>
              <p:nvPr/>
            </p:nvSpPr>
            <p:spPr>
              <a:xfrm>
                <a:off x="7940838" y="6492060"/>
                <a:ext cx="121475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总结展望</a:t>
                </a:r>
              </a:p>
            </p:txBody>
          </p:sp>
        </p:grpSp>
      </p:grpSp>
      <p:sp>
        <p:nvSpPr>
          <p:cNvPr id="18" name="矩形 17">
            <a:extLst>
              <a:ext uri="{FF2B5EF4-FFF2-40B4-BE49-F238E27FC236}">
                <a16:creationId xmlns:a16="http://schemas.microsoft.com/office/drawing/2014/main" id="{F4922F15-7FA7-F925-89A3-F36C401B73DD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644862" y="443505"/>
            <a:ext cx="1008910" cy="584775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zh-CN" altLang="en-US" sz="3200" b="1" dirty="0">
                <a:solidFill>
                  <a:srgbClr val="3441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目录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0000D6BA-2DA3-5253-7537-ADFF09036FFF}"/>
              </a:ext>
            </a:extLst>
          </p:cNvPr>
          <p:cNvSpPr/>
          <p:nvPr/>
        </p:nvSpPr>
        <p:spPr>
          <a:xfrm>
            <a:off x="1653772" y="512368"/>
            <a:ext cx="45719" cy="447048"/>
          </a:xfrm>
          <a:prstGeom prst="rect">
            <a:avLst/>
          </a:prstGeom>
          <a:solidFill>
            <a:srgbClr val="344159"/>
          </a:solidFill>
          <a:ln>
            <a:solidFill>
              <a:srgbClr val="000000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A7228BB2-E818-A2E6-99F0-7B0A073EE6D7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1796156" y="525122"/>
            <a:ext cx="6951608" cy="460375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3441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关于小程序</a:t>
            </a:r>
            <a:r>
              <a:rPr lang="en-US" altLang="zh-CN" sz="2400" b="1" dirty="0">
                <a:solidFill>
                  <a:srgbClr val="3441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2048</a:t>
            </a:r>
            <a:r>
              <a:rPr lang="zh-CN" altLang="en-US" sz="2400" b="1" dirty="0">
                <a:solidFill>
                  <a:srgbClr val="3441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的相关开发</a:t>
            </a:r>
          </a:p>
        </p:txBody>
      </p:sp>
    </p:spTree>
    <p:extLst>
      <p:ext uri="{BB962C8B-B14F-4D97-AF65-F5344CB8AC3E}">
        <p14:creationId xmlns:p14="http://schemas.microsoft.com/office/powerpoint/2010/main" val="14604028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A884A6C1-3A30-4D98-B7E6-04CC0469910A}" type="datetime1">
              <a:rPr lang="zh-CN" altLang="en-US" smtClean="0"/>
              <a:t>2024/4/19</a:t>
            </a:fld>
            <a:endParaRPr lang="en-US" altLang="zh-CN" dirty="0"/>
          </a:p>
        </p:txBody>
      </p:sp>
      <p:sp>
        <p:nvSpPr>
          <p:cNvPr id="7171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9434622" y="6307733"/>
            <a:ext cx="933450" cy="457200"/>
          </a:xfrm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9pPr>
          </a:lstStyle>
          <a:p>
            <a:fld id="{6366F5DF-BDE2-46A8-A41C-DF9669B66873}" type="slidenum">
              <a:rPr lang="en-US" altLang="zh-CN" smtClean="0">
                <a:latin typeface="Arial" panose="020B0604020202020204" pitchFamily="34" charset="0"/>
              </a:rPr>
              <a:t>9</a:t>
            </a:fld>
            <a:endParaRPr lang="en-US" altLang="zh-CN">
              <a:latin typeface="Arial" panose="020B0604020202020204" pitchFamily="34" charset="0"/>
            </a:endParaRPr>
          </a:p>
        </p:txBody>
      </p:sp>
      <p:sp>
        <p:nvSpPr>
          <p:cNvPr id="26" name="标题 1"/>
          <p:cNvSpPr txBox="1">
            <a:spLocks noChangeArrowheads="1"/>
          </p:cNvSpPr>
          <p:nvPr/>
        </p:nvSpPr>
        <p:spPr bwMode="auto">
          <a:xfrm>
            <a:off x="1524000" y="476672"/>
            <a:ext cx="9144000" cy="5264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400" b="1" kern="0" dirty="0">
                <a:cs typeface="Times New Roman" panose="02020603050405020304" charset="0"/>
              </a:rPr>
              <a:t>榜单界面</a:t>
            </a:r>
            <a:endParaRPr lang="zh-CN" altLang="en-US" sz="2400" b="1" kern="0" dirty="0"/>
          </a:p>
        </p:txBody>
      </p:sp>
      <p:sp>
        <p:nvSpPr>
          <p:cNvPr id="3" name="矩形 2"/>
          <p:cNvSpPr/>
          <p:nvPr/>
        </p:nvSpPr>
        <p:spPr>
          <a:xfrm>
            <a:off x="1893707" y="1447616"/>
            <a:ext cx="8234741" cy="506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pc="75" dirty="0">
                <a:solidFill>
                  <a:srgbClr val="000000"/>
                </a:solidFill>
                <a:cs typeface="Times New Roman" panose="02020603050405020304" charset="0"/>
              </a:rPr>
              <a:t>       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3059" y="1447616"/>
            <a:ext cx="2296562" cy="4077072"/>
          </a:xfrm>
          <a:prstGeom prst="rect">
            <a:avLst/>
          </a:prstGeom>
          <a:effectLst>
            <a:glow rad="101600">
              <a:schemeClr val="accent6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7848" y="1405320"/>
            <a:ext cx="2299119" cy="4119368"/>
          </a:xfrm>
          <a:prstGeom prst="rect">
            <a:avLst/>
          </a:prstGeom>
          <a:effectLst>
            <a:glow rad="101600">
              <a:schemeClr val="accent6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42339" y="1447616"/>
            <a:ext cx="2296562" cy="4081876"/>
          </a:xfrm>
          <a:prstGeom prst="rect">
            <a:avLst/>
          </a:prstGeom>
          <a:effectLst>
            <a:glow rad="101600">
              <a:schemeClr val="accent6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52507114-DDA1-AB50-59F8-A215047BA594}"/>
              </a:ext>
            </a:extLst>
          </p:cNvPr>
          <p:cNvGrpSpPr/>
          <p:nvPr/>
        </p:nvGrpSpPr>
        <p:grpSpPr>
          <a:xfrm>
            <a:off x="13605" y="6464935"/>
            <a:ext cx="12178395" cy="432867"/>
            <a:chOff x="13605" y="6464935"/>
            <a:chExt cx="12178395" cy="432867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7A066BAE-F78F-C8C1-2E0E-36C5E170C155}"/>
                </a:ext>
              </a:extLst>
            </p:cNvPr>
            <p:cNvSpPr/>
            <p:nvPr/>
          </p:nvSpPr>
          <p:spPr>
            <a:xfrm>
              <a:off x="13605" y="6555105"/>
              <a:ext cx="12178395" cy="302895"/>
            </a:xfrm>
            <a:prstGeom prst="rect">
              <a:avLst/>
            </a:prstGeom>
            <a:solidFill>
              <a:srgbClr val="344159"/>
            </a:solidFill>
            <a:ln>
              <a:solidFill>
                <a:srgbClr val="000000">
                  <a:alpha val="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1237A924-D934-573E-46BF-508879B91AC3}"/>
                </a:ext>
              </a:extLst>
            </p:cNvPr>
            <p:cNvSpPr/>
            <p:nvPr/>
          </p:nvSpPr>
          <p:spPr>
            <a:xfrm flipH="1">
              <a:off x="11553555" y="6528470"/>
              <a:ext cx="4708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1DE2570D-EE1C-B96E-1B42-6AD6D2230E84}"/>
                </a:ext>
              </a:extLst>
            </p:cNvPr>
            <p:cNvSpPr txBox="1"/>
            <p:nvPr/>
          </p:nvSpPr>
          <p:spPr>
            <a:xfrm>
              <a:off x="1275946" y="6508097"/>
              <a:ext cx="12363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设计要求</a:t>
              </a: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D04E5DE9-18AA-3ED4-8FE6-D6F8A9FF11FA}"/>
                </a:ext>
              </a:extLst>
            </p:cNvPr>
            <p:cNvSpPr txBox="1"/>
            <p:nvPr/>
          </p:nvSpPr>
          <p:spPr>
            <a:xfrm>
              <a:off x="3929840" y="6508097"/>
              <a:ext cx="12363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后端架构</a:t>
              </a: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93C71FAD-FDDC-53CF-A743-64D0CFBC520B}"/>
                </a:ext>
              </a:extLst>
            </p:cNvPr>
            <p:cNvSpPr txBox="1"/>
            <p:nvPr/>
          </p:nvSpPr>
          <p:spPr>
            <a:xfrm>
              <a:off x="6595359" y="6508097"/>
              <a:ext cx="12363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前端架构</a:t>
              </a:r>
            </a:p>
          </p:txBody>
        </p:sp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FA65CE29-6A9A-044D-7E71-3830C7879C39}"/>
                </a:ext>
              </a:extLst>
            </p:cNvPr>
            <p:cNvGrpSpPr/>
            <p:nvPr/>
          </p:nvGrpSpPr>
          <p:grpSpPr>
            <a:xfrm>
              <a:off x="8751265" y="6464935"/>
              <a:ext cx="2419985" cy="393065"/>
              <a:chOff x="7338060" y="6482080"/>
              <a:chExt cx="2419985" cy="393065"/>
            </a:xfrm>
          </p:grpSpPr>
          <p:sp>
            <p:nvSpPr>
              <p:cNvPr id="14" name="任意多边形 17">
                <a:extLst>
                  <a:ext uri="{FF2B5EF4-FFF2-40B4-BE49-F238E27FC236}">
                    <a16:creationId xmlns:a16="http://schemas.microsoft.com/office/drawing/2014/main" id="{CC1B0293-5C6E-434C-E3C6-6DCABDAE5CAA}"/>
                  </a:ext>
                </a:extLst>
              </p:cNvPr>
              <p:cNvSpPr/>
              <p:nvPr/>
            </p:nvSpPr>
            <p:spPr>
              <a:xfrm>
                <a:off x="7338060" y="6482080"/>
                <a:ext cx="2419985" cy="393065"/>
              </a:xfrm>
              <a:custGeom>
                <a:avLst/>
                <a:gdLst>
                  <a:gd name="connsiteX0" fmla="*/ 0 w 2305316"/>
                  <a:gd name="connsiteY0" fmla="*/ 0 h 392806"/>
                  <a:gd name="connsiteX1" fmla="*/ 2305316 w 2305316"/>
                  <a:gd name="connsiteY1" fmla="*/ 0 h 392806"/>
                  <a:gd name="connsiteX2" fmla="*/ 2163649 w 2305316"/>
                  <a:gd name="connsiteY2" fmla="*/ 392806 h 392806"/>
                  <a:gd name="connsiteX3" fmla="*/ 0 w 2305316"/>
                  <a:gd name="connsiteY3" fmla="*/ 392806 h 3928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05316" h="392806">
                    <a:moveTo>
                      <a:pt x="0" y="0"/>
                    </a:moveTo>
                    <a:lnTo>
                      <a:pt x="2305316" y="0"/>
                    </a:lnTo>
                    <a:lnTo>
                      <a:pt x="2163649" y="392806"/>
                    </a:lnTo>
                    <a:lnTo>
                      <a:pt x="0" y="392806"/>
                    </a:lnTo>
                    <a:close/>
                  </a:path>
                </a:pathLst>
              </a:custGeom>
              <a:solidFill>
                <a:srgbClr val="5E76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E9ECDB12-2E06-E3FB-0231-806DA55ED52C}"/>
                  </a:ext>
                </a:extLst>
              </p:cNvPr>
              <p:cNvSpPr txBox="1"/>
              <p:nvPr/>
            </p:nvSpPr>
            <p:spPr>
              <a:xfrm>
                <a:off x="7940838" y="6492060"/>
                <a:ext cx="121475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总结展望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0268321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PP_MARK_KEY" val="c39160e4-1f40-474e-9621-0ce93337a51c"/>
  <p:tag name="COMMONDATA" val="eyJoZGlkIjoiYjEwMGJkMzM5Nzc2NGVlNTY1MmFhNzI1MGRlMGYyNjQ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7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14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7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7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7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7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14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14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7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7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7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7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7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7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5993.042519685039,&quot;width&quot;:10759.83622047244}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14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14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7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14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1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7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14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14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7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14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14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7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14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14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14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7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7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7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7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14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7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7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14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7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7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7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7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7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7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7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14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14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21191650"/>
  <p:tag name="MH_LIBRARY" val="GRAPHIC"/>
  <p:tag name="MH_TYPE" val="Other"/>
  <p:tag name="MH_ORDER" val="8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21191650"/>
  <p:tag name="MH_LIBRARY" val="GRAPHIC"/>
  <p:tag name="MH_TYPE" val="Other"/>
  <p:tag name="MH_ORDER" val="8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7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7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1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7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</TotalTime>
  <Words>781</Words>
  <Application>Microsoft Office PowerPoint</Application>
  <PresentationFormat>宽屏</PresentationFormat>
  <Paragraphs>226</Paragraphs>
  <Slides>22</Slides>
  <Notes>22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34" baseType="lpstr">
      <vt:lpstr>-apple-system</vt:lpstr>
      <vt:lpstr>等线</vt:lpstr>
      <vt:lpstr>等线 Light</vt:lpstr>
      <vt:lpstr>黑体</vt:lpstr>
      <vt:lpstr>华文楷体</vt:lpstr>
      <vt:lpstr>楷体</vt:lpstr>
      <vt:lpstr>思源黑体 CN Regular</vt:lpstr>
      <vt:lpstr>微软雅黑</vt:lpstr>
      <vt:lpstr>Arial</vt:lpstr>
      <vt:lpstr>Calibri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熊伟明</dc:creator>
  <cp:lastModifiedBy>blue16</cp:lastModifiedBy>
  <cp:revision>946</cp:revision>
  <dcterms:created xsi:type="dcterms:W3CDTF">2022-05-21T02:00:00Z</dcterms:created>
  <dcterms:modified xsi:type="dcterms:W3CDTF">2024-04-19T13:01:47Z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B91FEFEEB5D54B2181E6F76B0EC5D899</vt:lpwstr>
  </property>
  <property fmtid="{D5CDD505-2E9C-101B-9397-08002B2CF9AE}" pid="3" name="KSOProductBuildVer">
    <vt:lpwstr>2052-11.1.0.12165</vt:lpwstr>
  </property>
</Properties>
</file>